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57" r:id="rId11"/>
    <p:sldId id="268" r:id="rId12"/>
    <p:sldId id="269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2D42"/>
    <a:srgbClr val="808080"/>
    <a:srgbClr val="898A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7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0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8E1F16-B269-4107-97F5-8EB1C9D47189}" type="doc">
      <dgm:prSet loTypeId="urn:microsoft.com/office/officeart/2005/8/layout/radial1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FE01051-B1B6-447D-B295-5E70B7CAD435}">
      <dgm:prSet phldrT="[Texto]" custT="1"/>
      <dgm:spPr>
        <a:xfrm>
          <a:off x="3420787" y="1118217"/>
          <a:ext cx="1419240" cy="1324120"/>
        </a:xfrm>
        <a:prstGeom prst="ellipse">
          <a:avLst/>
        </a:prstGeom>
      </dgm:spPr>
      <dgm:t>
        <a:bodyPr/>
        <a:lstStyle/>
        <a:p>
          <a:r>
            <a:rPr lang="es-ES" sz="1200" b="1" dirty="0">
              <a:latin typeface="Calibri"/>
              <a:ea typeface="+mn-ea"/>
              <a:cs typeface="+mn-cs"/>
            </a:rPr>
            <a:t>BENEFICIARIOS</a:t>
          </a:r>
        </a:p>
      </dgm:t>
    </dgm:pt>
    <dgm:pt modelId="{E77BB9CB-CEAA-44CF-AF37-26C72115EF4C}" type="parTrans" cxnId="{6BBCE2DA-62C0-4805-BF21-9D63EF7441DB}">
      <dgm:prSet/>
      <dgm:spPr/>
      <dgm:t>
        <a:bodyPr/>
        <a:lstStyle/>
        <a:p>
          <a:endParaRPr lang="es-ES"/>
        </a:p>
      </dgm:t>
    </dgm:pt>
    <dgm:pt modelId="{9E7E82D5-83CF-416F-BA2A-AC45C53761FB}" type="sibTrans" cxnId="{6BBCE2DA-62C0-4805-BF21-9D63EF7441DB}">
      <dgm:prSet/>
      <dgm:spPr/>
      <dgm:t>
        <a:bodyPr/>
        <a:lstStyle/>
        <a:p>
          <a:endParaRPr lang="es-ES"/>
        </a:p>
      </dgm:t>
    </dgm:pt>
    <dgm:pt modelId="{2400E088-AD1B-41C8-ACEA-B467020F2747}">
      <dgm:prSet phldrT="[Texto]" custT="1"/>
      <dgm:spPr>
        <a:xfrm>
          <a:off x="3615257" y="0"/>
          <a:ext cx="979813" cy="979813"/>
        </a:xfrm>
        <a:prstGeom prst="ellipse">
          <a:avLst/>
        </a:prstGeom>
      </dgm:spPr>
      <dgm:t>
        <a:bodyPr/>
        <a:lstStyle/>
        <a:p>
          <a:r>
            <a:rPr lang="es-ES" sz="800" b="1" dirty="0">
              <a:latin typeface="Calibri"/>
              <a:ea typeface="+mn-ea"/>
              <a:cs typeface="+mn-cs"/>
            </a:rPr>
            <a:t>SECRETARÍA ANTICORRUPCIÓN Y BUEN GOBIERNO</a:t>
          </a:r>
        </a:p>
      </dgm:t>
    </dgm:pt>
    <dgm:pt modelId="{A9DC2DFD-66C8-453D-934B-BCA6A192FDB9}" type="parTrans" cxnId="{6FD20411-3883-4532-B828-E515FDA24B1C}">
      <dgm:prSet/>
      <dgm:spPr>
        <a:xfrm rot="16132756">
          <a:off x="4046785" y="1038319"/>
          <a:ext cx="138634" cy="21408"/>
        </a:xfrm>
        <a:custGeom>
          <a:avLst/>
          <a:gdLst/>
          <a:ahLst/>
          <a:cxnLst/>
          <a:rect l="0" t="0" r="0" b="0"/>
          <a:pathLst>
            <a:path>
              <a:moveTo>
                <a:pt x="0" y="10704"/>
              </a:moveTo>
              <a:lnTo>
                <a:pt x="138634" y="10704"/>
              </a:lnTo>
            </a:path>
          </a:pathLst>
        </a:custGeom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E26FF92F-6EE0-4B92-A36F-382E81C5B955}" type="sibTrans" cxnId="{6FD20411-3883-4532-B828-E515FDA24B1C}">
      <dgm:prSet/>
      <dgm:spPr/>
      <dgm:t>
        <a:bodyPr/>
        <a:lstStyle/>
        <a:p>
          <a:endParaRPr lang="es-ES"/>
        </a:p>
      </dgm:t>
    </dgm:pt>
    <dgm:pt modelId="{41B2F651-66C9-49EA-8DA7-2904DF463A54}">
      <dgm:prSet phldrT="[Texto]" custT="1"/>
      <dgm:spPr>
        <a:xfrm>
          <a:off x="5114357" y="1280782"/>
          <a:ext cx="1050438" cy="1024238"/>
        </a:xfrm>
        <a:prstGeom prst="ellipse">
          <a:avLst/>
        </a:prstGeom>
      </dgm:spPr>
      <dgm:t>
        <a:bodyPr/>
        <a:lstStyle/>
        <a:p>
          <a:r>
            <a:rPr lang="es-ES" sz="1000" b="1">
              <a:latin typeface="Calibri"/>
              <a:ea typeface="+mn-ea"/>
              <a:cs typeface="+mn-cs"/>
            </a:rPr>
            <a:t>INSTANCIAS EJECUTORAS</a:t>
          </a:r>
        </a:p>
        <a:p>
          <a:r>
            <a:rPr lang="es-ES" sz="1000" b="1">
              <a:latin typeface="Calibri"/>
              <a:ea typeface="+mn-ea"/>
              <a:cs typeface="+mn-cs"/>
            </a:rPr>
            <a:t>UdeG</a:t>
          </a:r>
          <a:endParaRPr lang="es-ES" sz="1000" b="1" dirty="0">
            <a:latin typeface="Calibri"/>
            <a:ea typeface="+mn-ea"/>
            <a:cs typeface="+mn-cs"/>
          </a:endParaRPr>
        </a:p>
      </dgm:t>
    </dgm:pt>
    <dgm:pt modelId="{4E3DDB82-54DE-4976-9EFC-A4A783ED025D}" type="parTrans" cxnId="{D2F330CA-8928-4B32-9F63-AE9CF1CFED48}">
      <dgm:prSet/>
      <dgm:spPr>
        <a:xfrm rot="28755">
          <a:off x="4839995" y="1776656"/>
          <a:ext cx="274385" cy="21408"/>
        </a:xfrm>
        <a:custGeom>
          <a:avLst/>
          <a:gdLst/>
          <a:ahLst/>
          <a:cxnLst/>
          <a:rect l="0" t="0" r="0" b="0"/>
          <a:pathLst>
            <a:path>
              <a:moveTo>
                <a:pt x="0" y="10704"/>
              </a:moveTo>
              <a:lnTo>
                <a:pt x="274385" y="10704"/>
              </a:lnTo>
            </a:path>
          </a:pathLst>
        </a:custGeom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CE50462-6541-4424-9451-7EE0402CC77F}" type="sibTrans" cxnId="{D2F330CA-8928-4B32-9F63-AE9CF1CFED48}">
      <dgm:prSet/>
      <dgm:spPr/>
      <dgm:t>
        <a:bodyPr/>
        <a:lstStyle/>
        <a:p>
          <a:endParaRPr lang="es-ES"/>
        </a:p>
      </dgm:t>
    </dgm:pt>
    <dgm:pt modelId="{280F780C-B337-45DF-B225-CB44559BBECC}">
      <dgm:prSet phldrT="[Texto]" custT="1"/>
      <dgm:spPr>
        <a:xfrm>
          <a:off x="3678358" y="2580742"/>
          <a:ext cx="979813" cy="979813"/>
        </a:xfrm>
        <a:prstGeom prst="ellipse">
          <a:avLst/>
        </a:prstGeom>
      </dgm:spPr>
      <dgm:t>
        <a:bodyPr/>
        <a:lstStyle/>
        <a:p>
          <a:r>
            <a:rPr lang="es-ES" sz="1200" b="1">
              <a:latin typeface="Calibri"/>
              <a:ea typeface="+mn-ea"/>
              <a:cs typeface="+mn-cs"/>
            </a:rPr>
            <a:t>ÓRGANOS DE CONTROL</a:t>
          </a:r>
          <a:endParaRPr lang="es-ES" sz="1200" b="1" dirty="0">
            <a:latin typeface="Calibri"/>
            <a:ea typeface="+mn-ea"/>
            <a:cs typeface="+mn-cs"/>
          </a:endParaRPr>
        </a:p>
      </dgm:t>
    </dgm:pt>
    <dgm:pt modelId="{1D83C043-FB58-4451-8496-1E414A1339D9}" type="parTrans" cxnId="{C5845886-577A-4E0A-94E8-48021595F8A7}">
      <dgm:prSet/>
      <dgm:spPr>
        <a:xfrm rot="5299170">
          <a:off x="4082400" y="2500817"/>
          <a:ext cx="138922" cy="21408"/>
        </a:xfrm>
        <a:custGeom>
          <a:avLst/>
          <a:gdLst/>
          <a:ahLst/>
          <a:cxnLst/>
          <a:rect l="0" t="0" r="0" b="0"/>
          <a:pathLst>
            <a:path>
              <a:moveTo>
                <a:pt x="0" y="10704"/>
              </a:moveTo>
              <a:lnTo>
                <a:pt x="138922" y="10704"/>
              </a:lnTo>
            </a:path>
          </a:pathLst>
        </a:custGeom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1503CFB1-C9CF-4155-90CB-941E8F7C9506}" type="sibTrans" cxnId="{C5845886-577A-4E0A-94E8-48021595F8A7}">
      <dgm:prSet/>
      <dgm:spPr/>
      <dgm:t>
        <a:bodyPr/>
        <a:lstStyle/>
        <a:p>
          <a:endParaRPr lang="es-ES"/>
        </a:p>
      </dgm:t>
    </dgm:pt>
    <dgm:pt modelId="{84D520A2-F3B8-4D39-9700-5B612FD228C3}">
      <dgm:prSet phldrT="[Texto]" custT="1"/>
      <dgm:spPr>
        <a:xfrm>
          <a:off x="2117505" y="1268161"/>
          <a:ext cx="1095823" cy="1049478"/>
        </a:xfrm>
        <a:prstGeom prst="ellipse">
          <a:avLst/>
        </a:prstGeom>
      </dgm:spPr>
      <dgm:t>
        <a:bodyPr/>
        <a:lstStyle/>
        <a:p>
          <a:r>
            <a:rPr lang="es-ES" sz="1000" b="1" dirty="0">
              <a:latin typeface="Calibri"/>
              <a:ea typeface="+mn-ea"/>
              <a:cs typeface="+mn-cs"/>
            </a:rPr>
            <a:t>INSTANCIAS</a:t>
          </a:r>
          <a:r>
            <a:rPr lang="es-ES" sz="900" b="1" dirty="0">
              <a:latin typeface="Calibri"/>
              <a:ea typeface="+mn-ea"/>
              <a:cs typeface="+mn-cs"/>
            </a:rPr>
            <a:t> </a:t>
          </a:r>
          <a:r>
            <a:rPr lang="es-ES" sz="1000" b="1" dirty="0">
              <a:latin typeface="Calibri"/>
              <a:ea typeface="+mn-ea"/>
              <a:cs typeface="+mn-cs"/>
            </a:rPr>
            <a:t>NORMATIVAS</a:t>
          </a:r>
        </a:p>
        <a:p>
          <a:r>
            <a:rPr lang="es-ES" sz="1000" b="1" dirty="0">
              <a:latin typeface="Calibri"/>
              <a:ea typeface="+mn-ea"/>
              <a:cs typeface="+mn-cs"/>
            </a:rPr>
            <a:t>DGESUI-SEP</a:t>
          </a:r>
          <a:endParaRPr lang="es-ES" sz="900" b="1" dirty="0">
            <a:latin typeface="Calibri"/>
            <a:ea typeface="+mn-ea"/>
            <a:cs typeface="+mn-cs"/>
          </a:endParaRPr>
        </a:p>
      </dgm:t>
    </dgm:pt>
    <dgm:pt modelId="{6F8A4A45-7373-480D-A32D-E93A4C20BF4D}" type="parTrans" cxnId="{D47AE402-D7D7-4E14-BD7B-FF2A49765B14}">
      <dgm:prSet/>
      <dgm:spPr>
        <a:xfrm rot="10770381">
          <a:off x="3213303" y="1776581"/>
          <a:ext cx="207518" cy="21408"/>
        </a:xfrm>
        <a:custGeom>
          <a:avLst/>
          <a:gdLst/>
          <a:ahLst/>
          <a:cxnLst/>
          <a:rect l="0" t="0" r="0" b="0"/>
          <a:pathLst>
            <a:path>
              <a:moveTo>
                <a:pt x="0" y="10704"/>
              </a:moveTo>
              <a:lnTo>
                <a:pt x="207518" y="10704"/>
              </a:lnTo>
            </a:path>
          </a:pathLst>
        </a:custGeom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3D4C7075-1BCB-454D-A767-C936FB14B78C}" type="sibTrans" cxnId="{D47AE402-D7D7-4E14-BD7B-FF2A49765B14}">
      <dgm:prSet/>
      <dgm:spPr/>
      <dgm:t>
        <a:bodyPr/>
        <a:lstStyle/>
        <a:p>
          <a:endParaRPr lang="es-ES"/>
        </a:p>
      </dgm:t>
    </dgm:pt>
    <dgm:pt modelId="{486637C0-0C7F-4941-85C9-8A7AD7A6C0C4}" type="pres">
      <dgm:prSet presAssocID="{768E1F16-B269-4107-97F5-8EB1C9D4718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B46A0A5-29A7-4209-B8D0-C4F2910D0F07}" type="pres">
      <dgm:prSet presAssocID="{EFE01051-B1B6-447D-B295-5E70B7CAD435}" presName="centerShape" presStyleLbl="node0" presStyleIdx="0" presStyleCnt="1" custScaleX="144848" custScaleY="135140"/>
      <dgm:spPr/>
    </dgm:pt>
    <dgm:pt modelId="{6B5E1A9F-A20C-4278-B470-18CBEAFCDA42}" type="pres">
      <dgm:prSet presAssocID="{A9DC2DFD-66C8-453D-934B-BCA6A192FDB9}" presName="Name9" presStyleLbl="parChTrans1D2" presStyleIdx="0" presStyleCnt="4"/>
      <dgm:spPr/>
    </dgm:pt>
    <dgm:pt modelId="{F429FD8E-CA2D-4B0F-8501-FE25C64BA6D1}" type="pres">
      <dgm:prSet presAssocID="{A9DC2DFD-66C8-453D-934B-BCA6A192FDB9}" presName="connTx" presStyleLbl="parChTrans1D2" presStyleIdx="0" presStyleCnt="4"/>
      <dgm:spPr/>
    </dgm:pt>
    <dgm:pt modelId="{D871F5E8-1D4B-4F8C-AA11-147D43A5A9EC}" type="pres">
      <dgm:prSet presAssocID="{2400E088-AD1B-41C8-ACEA-B467020F2747}" presName="node" presStyleLbl="node1" presStyleIdx="0" presStyleCnt="4" custRadScaleRad="106450" custRadScaleInc="-2367">
        <dgm:presLayoutVars>
          <dgm:bulletEnabled val="1"/>
        </dgm:presLayoutVars>
      </dgm:prSet>
      <dgm:spPr/>
    </dgm:pt>
    <dgm:pt modelId="{948E0101-A96F-49D3-9A36-77A1F771D6B8}" type="pres">
      <dgm:prSet presAssocID="{4E3DDB82-54DE-4976-9EFC-A4A783ED025D}" presName="Name9" presStyleLbl="parChTrans1D2" presStyleIdx="1" presStyleCnt="4"/>
      <dgm:spPr/>
    </dgm:pt>
    <dgm:pt modelId="{8838C68F-CC5F-48BA-BA0F-C9B37EF6E672}" type="pres">
      <dgm:prSet presAssocID="{4E3DDB82-54DE-4976-9EFC-A4A783ED025D}" presName="connTx" presStyleLbl="parChTrans1D2" presStyleIdx="1" presStyleCnt="4"/>
      <dgm:spPr/>
    </dgm:pt>
    <dgm:pt modelId="{F0E449C4-D1C3-4C41-9C7E-8E22E1C96505}" type="pres">
      <dgm:prSet presAssocID="{41B2F651-66C9-49EA-8DA7-2904DF463A54}" presName="node" presStyleLbl="node1" presStyleIdx="1" presStyleCnt="4" custScaleX="107208" custScaleY="104534" custRadScaleRad="118308" custRadScaleInc="1065">
        <dgm:presLayoutVars>
          <dgm:bulletEnabled val="1"/>
        </dgm:presLayoutVars>
      </dgm:prSet>
      <dgm:spPr/>
    </dgm:pt>
    <dgm:pt modelId="{770A4BD4-374B-4536-81B7-35F0247A8297}" type="pres">
      <dgm:prSet presAssocID="{1D83C043-FB58-4451-8496-1E414A1339D9}" presName="Name9" presStyleLbl="parChTrans1D2" presStyleIdx="2" presStyleCnt="4"/>
      <dgm:spPr/>
    </dgm:pt>
    <dgm:pt modelId="{80264976-6680-426F-AF52-1921E6838508}" type="pres">
      <dgm:prSet presAssocID="{1D83C043-FB58-4451-8496-1E414A1339D9}" presName="connTx" presStyleLbl="parChTrans1D2" presStyleIdx="2" presStyleCnt="4"/>
      <dgm:spPr/>
    </dgm:pt>
    <dgm:pt modelId="{971B3FD1-68F2-4284-A087-7D02ED0A30FE}" type="pres">
      <dgm:prSet presAssocID="{280F780C-B337-45DF-B225-CB44559BBECC}" presName="node" presStyleLbl="node1" presStyleIdx="2" presStyleCnt="4" custRadScaleRad="105178" custRadScaleInc="-3593">
        <dgm:presLayoutVars>
          <dgm:bulletEnabled val="1"/>
        </dgm:presLayoutVars>
      </dgm:prSet>
      <dgm:spPr/>
    </dgm:pt>
    <dgm:pt modelId="{25386E76-EFEF-4AD4-9535-39A1F7CD86AA}" type="pres">
      <dgm:prSet presAssocID="{6F8A4A45-7373-480D-A32D-E93A4C20BF4D}" presName="Name9" presStyleLbl="parChTrans1D2" presStyleIdx="3" presStyleCnt="4"/>
      <dgm:spPr/>
    </dgm:pt>
    <dgm:pt modelId="{2EDB3448-23CA-43B1-A2FA-15D46D448041}" type="pres">
      <dgm:prSet presAssocID="{6F8A4A45-7373-480D-A32D-E93A4C20BF4D}" presName="connTx" presStyleLbl="parChTrans1D2" presStyleIdx="3" presStyleCnt="4"/>
      <dgm:spPr/>
    </dgm:pt>
    <dgm:pt modelId="{5CF9EC3D-CFD4-4A1D-9E41-B4A750DA73B0}" type="pres">
      <dgm:prSet presAssocID="{84D520A2-F3B8-4D39-9700-5B612FD228C3}" presName="node" presStyleLbl="node1" presStyleIdx="3" presStyleCnt="4" custScaleX="111840" custScaleY="107110" custRadScaleRad="114845" custRadScaleInc="-1097">
        <dgm:presLayoutVars>
          <dgm:bulletEnabled val="1"/>
        </dgm:presLayoutVars>
      </dgm:prSet>
      <dgm:spPr/>
    </dgm:pt>
  </dgm:ptLst>
  <dgm:cxnLst>
    <dgm:cxn modelId="{D47AE402-D7D7-4E14-BD7B-FF2A49765B14}" srcId="{EFE01051-B1B6-447D-B295-5E70B7CAD435}" destId="{84D520A2-F3B8-4D39-9700-5B612FD228C3}" srcOrd="3" destOrd="0" parTransId="{6F8A4A45-7373-480D-A32D-E93A4C20BF4D}" sibTransId="{3D4C7075-1BCB-454D-A767-C936FB14B78C}"/>
    <dgm:cxn modelId="{6FD20411-3883-4532-B828-E515FDA24B1C}" srcId="{EFE01051-B1B6-447D-B295-5E70B7CAD435}" destId="{2400E088-AD1B-41C8-ACEA-B467020F2747}" srcOrd="0" destOrd="0" parTransId="{A9DC2DFD-66C8-453D-934B-BCA6A192FDB9}" sibTransId="{E26FF92F-6EE0-4B92-A36F-382E81C5B955}"/>
    <dgm:cxn modelId="{4F84832D-3B6A-44F4-A6D8-0550B81948D7}" type="presOf" srcId="{2400E088-AD1B-41C8-ACEA-B467020F2747}" destId="{D871F5E8-1D4B-4F8C-AA11-147D43A5A9EC}" srcOrd="0" destOrd="0" presId="urn:microsoft.com/office/officeart/2005/8/layout/radial1"/>
    <dgm:cxn modelId="{50D2715B-5EE2-448F-9714-34F51C31F1AE}" type="presOf" srcId="{1D83C043-FB58-4451-8496-1E414A1339D9}" destId="{770A4BD4-374B-4536-81B7-35F0247A8297}" srcOrd="0" destOrd="0" presId="urn:microsoft.com/office/officeart/2005/8/layout/radial1"/>
    <dgm:cxn modelId="{AF785A67-4F24-48DA-B104-B46BF181A1F8}" type="presOf" srcId="{84D520A2-F3B8-4D39-9700-5B612FD228C3}" destId="{5CF9EC3D-CFD4-4A1D-9E41-B4A750DA73B0}" srcOrd="0" destOrd="0" presId="urn:microsoft.com/office/officeart/2005/8/layout/radial1"/>
    <dgm:cxn modelId="{ED6CC567-C638-45D0-9692-15B301938E78}" type="presOf" srcId="{41B2F651-66C9-49EA-8DA7-2904DF463A54}" destId="{F0E449C4-D1C3-4C41-9C7E-8E22E1C96505}" srcOrd="0" destOrd="0" presId="urn:microsoft.com/office/officeart/2005/8/layout/radial1"/>
    <dgm:cxn modelId="{F0D9DA57-2FC0-4189-959A-807C093D0A4E}" type="presOf" srcId="{6F8A4A45-7373-480D-A32D-E93A4C20BF4D}" destId="{25386E76-EFEF-4AD4-9535-39A1F7CD86AA}" srcOrd="0" destOrd="0" presId="urn:microsoft.com/office/officeart/2005/8/layout/radial1"/>
    <dgm:cxn modelId="{165DDC77-6ECF-4A17-95DA-826470B52CE3}" type="presOf" srcId="{280F780C-B337-45DF-B225-CB44559BBECC}" destId="{971B3FD1-68F2-4284-A087-7D02ED0A30FE}" srcOrd="0" destOrd="0" presId="urn:microsoft.com/office/officeart/2005/8/layout/radial1"/>
    <dgm:cxn modelId="{D9BD895A-7095-4A3A-8C8B-4B09A82D4A98}" type="presOf" srcId="{4E3DDB82-54DE-4976-9EFC-A4A783ED025D}" destId="{948E0101-A96F-49D3-9A36-77A1F771D6B8}" srcOrd="0" destOrd="0" presId="urn:microsoft.com/office/officeart/2005/8/layout/radial1"/>
    <dgm:cxn modelId="{4B44D97D-9626-4582-8553-AF2160352364}" type="presOf" srcId="{768E1F16-B269-4107-97F5-8EB1C9D47189}" destId="{486637C0-0C7F-4941-85C9-8A7AD7A6C0C4}" srcOrd="0" destOrd="0" presId="urn:microsoft.com/office/officeart/2005/8/layout/radial1"/>
    <dgm:cxn modelId="{C5845886-577A-4E0A-94E8-48021595F8A7}" srcId="{EFE01051-B1B6-447D-B295-5E70B7CAD435}" destId="{280F780C-B337-45DF-B225-CB44559BBECC}" srcOrd="2" destOrd="0" parTransId="{1D83C043-FB58-4451-8496-1E414A1339D9}" sibTransId="{1503CFB1-C9CF-4155-90CB-941E8F7C9506}"/>
    <dgm:cxn modelId="{CD5A4B89-E6C9-4F98-B196-560A56FFDA85}" type="presOf" srcId="{EFE01051-B1B6-447D-B295-5E70B7CAD435}" destId="{FB46A0A5-29A7-4209-B8D0-C4F2910D0F07}" srcOrd="0" destOrd="0" presId="urn:microsoft.com/office/officeart/2005/8/layout/radial1"/>
    <dgm:cxn modelId="{32A18096-BEC0-4329-A77C-BB5980458397}" type="presOf" srcId="{A9DC2DFD-66C8-453D-934B-BCA6A192FDB9}" destId="{6B5E1A9F-A20C-4278-B470-18CBEAFCDA42}" srcOrd="0" destOrd="0" presId="urn:microsoft.com/office/officeart/2005/8/layout/radial1"/>
    <dgm:cxn modelId="{8F9BB89A-D8D1-40F0-BDAB-C05B4C9D6EFB}" type="presOf" srcId="{6F8A4A45-7373-480D-A32D-E93A4C20BF4D}" destId="{2EDB3448-23CA-43B1-A2FA-15D46D448041}" srcOrd="1" destOrd="0" presId="urn:microsoft.com/office/officeart/2005/8/layout/radial1"/>
    <dgm:cxn modelId="{DAFDD6A1-60C8-4AC8-8679-F99DEDD4B0EB}" type="presOf" srcId="{1D83C043-FB58-4451-8496-1E414A1339D9}" destId="{80264976-6680-426F-AF52-1921E6838508}" srcOrd="1" destOrd="0" presId="urn:microsoft.com/office/officeart/2005/8/layout/radial1"/>
    <dgm:cxn modelId="{D2F330CA-8928-4B32-9F63-AE9CF1CFED48}" srcId="{EFE01051-B1B6-447D-B295-5E70B7CAD435}" destId="{41B2F651-66C9-49EA-8DA7-2904DF463A54}" srcOrd="1" destOrd="0" parTransId="{4E3DDB82-54DE-4976-9EFC-A4A783ED025D}" sibTransId="{DCE50462-6541-4424-9451-7EE0402CC77F}"/>
    <dgm:cxn modelId="{6BBCE2DA-62C0-4805-BF21-9D63EF7441DB}" srcId="{768E1F16-B269-4107-97F5-8EB1C9D47189}" destId="{EFE01051-B1B6-447D-B295-5E70B7CAD435}" srcOrd="0" destOrd="0" parTransId="{E77BB9CB-CEAA-44CF-AF37-26C72115EF4C}" sibTransId="{9E7E82D5-83CF-416F-BA2A-AC45C53761FB}"/>
    <dgm:cxn modelId="{36A930F6-2A65-4522-82BE-EA002682DD76}" type="presOf" srcId="{A9DC2DFD-66C8-453D-934B-BCA6A192FDB9}" destId="{F429FD8E-CA2D-4B0F-8501-FE25C64BA6D1}" srcOrd="1" destOrd="0" presId="urn:microsoft.com/office/officeart/2005/8/layout/radial1"/>
    <dgm:cxn modelId="{4A404BF6-DA50-49B7-81E7-BF388CD74E93}" type="presOf" srcId="{4E3DDB82-54DE-4976-9EFC-A4A783ED025D}" destId="{8838C68F-CC5F-48BA-BA0F-C9B37EF6E672}" srcOrd="1" destOrd="0" presId="urn:microsoft.com/office/officeart/2005/8/layout/radial1"/>
    <dgm:cxn modelId="{8A3A6FFF-E02F-4C2A-BA84-B3C02BC95231}" type="presParOf" srcId="{486637C0-0C7F-4941-85C9-8A7AD7A6C0C4}" destId="{FB46A0A5-29A7-4209-B8D0-C4F2910D0F07}" srcOrd="0" destOrd="0" presId="urn:microsoft.com/office/officeart/2005/8/layout/radial1"/>
    <dgm:cxn modelId="{C1040E12-DF46-46A5-8911-BE5A11C956BB}" type="presParOf" srcId="{486637C0-0C7F-4941-85C9-8A7AD7A6C0C4}" destId="{6B5E1A9F-A20C-4278-B470-18CBEAFCDA42}" srcOrd="1" destOrd="0" presId="urn:microsoft.com/office/officeart/2005/8/layout/radial1"/>
    <dgm:cxn modelId="{3C64C05B-1320-4C1E-9960-3A8D61D9800D}" type="presParOf" srcId="{6B5E1A9F-A20C-4278-B470-18CBEAFCDA42}" destId="{F429FD8E-CA2D-4B0F-8501-FE25C64BA6D1}" srcOrd="0" destOrd="0" presId="urn:microsoft.com/office/officeart/2005/8/layout/radial1"/>
    <dgm:cxn modelId="{472E3146-0103-43B4-8469-E92D47F2BB01}" type="presParOf" srcId="{486637C0-0C7F-4941-85C9-8A7AD7A6C0C4}" destId="{D871F5E8-1D4B-4F8C-AA11-147D43A5A9EC}" srcOrd="2" destOrd="0" presId="urn:microsoft.com/office/officeart/2005/8/layout/radial1"/>
    <dgm:cxn modelId="{E370B5C6-F00C-4870-BBDE-2E0BC75BF68C}" type="presParOf" srcId="{486637C0-0C7F-4941-85C9-8A7AD7A6C0C4}" destId="{948E0101-A96F-49D3-9A36-77A1F771D6B8}" srcOrd="3" destOrd="0" presId="urn:microsoft.com/office/officeart/2005/8/layout/radial1"/>
    <dgm:cxn modelId="{04519CCB-09FE-4CCF-AB13-79367E6EABE5}" type="presParOf" srcId="{948E0101-A96F-49D3-9A36-77A1F771D6B8}" destId="{8838C68F-CC5F-48BA-BA0F-C9B37EF6E672}" srcOrd="0" destOrd="0" presId="urn:microsoft.com/office/officeart/2005/8/layout/radial1"/>
    <dgm:cxn modelId="{8042B047-2390-4D2D-8F9B-47D9695C357C}" type="presParOf" srcId="{486637C0-0C7F-4941-85C9-8A7AD7A6C0C4}" destId="{F0E449C4-D1C3-4C41-9C7E-8E22E1C96505}" srcOrd="4" destOrd="0" presId="urn:microsoft.com/office/officeart/2005/8/layout/radial1"/>
    <dgm:cxn modelId="{F006AC9E-5244-44BE-89FC-F86A239C116A}" type="presParOf" srcId="{486637C0-0C7F-4941-85C9-8A7AD7A6C0C4}" destId="{770A4BD4-374B-4536-81B7-35F0247A8297}" srcOrd="5" destOrd="0" presId="urn:microsoft.com/office/officeart/2005/8/layout/radial1"/>
    <dgm:cxn modelId="{E4D3704B-A495-4462-A219-7E49BED911E3}" type="presParOf" srcId="{770A4BD4-374B-4536-81B7-35F0247A8297}" destId="{80264976-6680-426F-AF52-1921E6838508}" srcOrd="0" destOrd="0" presId="urn:microsoft.com/office/officeart/2005/8/layout/radial1"/>
    <dgm:cxn modelId="{1A271143-442B-4B0F-A884-3946F7C6E028}" type="presParOf" srcId="{486637C0-0C7F-4941-85C9-8A7AD7A6C0C4}" destId="{971B3FD1-68F2-4284-A087-7D02ED0A30FE}" srcOrd="6" destOrd="0" presId="urn:microsoft.com/office/officeart/2005/8/layout/radial1"/>
    <dgm:cxn modelId="{0B0F7BA2-C87B-4DD8-8333-0F6FF8FD34F3}" type="presParOf" srcId="{486637C0-0C7F-4941-85C9-8A7AD7A6C0C4}" destId="{25386E76-EFEF-4AD4-9535-39A1F7CD86AA}" srcOrd="7" destOrd="0" presId="urn:microsoft.com/office/officeart/2005/8/layout/radial1"/>
    <dgm:cxn modelId="{9EA21E11-7C2E-43F5-ADAC-AAE5BEA98677}" type="presParOf" srcId="{25386E76-EFEF-4AD4-9535-39A1F7CD86AA}" destId="{2EDB3448-23CA-43B1-A2FA-15D46D448041}" srcOrd="0" destOrd="0" presId="urn:microsoft.com/office/officeart/2005/8/layout/radial1"/>
    <dgm:cxn modelId="{367F51FD-7D2A-405E-872E-6B935A252C22}" type="presParOf" srcId="{486637C0-0C7F-4941-85C9-8A7AD7A6C0C4}" destId="{5CF9EC3D-CFD4-4A1D-9E41-B4A750DA73B0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46A0A5-29A7-4209-B8D0-C4F2910D0F07}">
      <dsp:nvSpPr>
        <dsp:cNvPr id="0" name=""/>
        <dsp:cNvSpPr/>
      </dsp:nvSpPr>
      <dsp:spPr>
        <a:xfrm>
          <a:off x="3631012" y="1414229"/>
          <a:ext cx="1796398" cy="1676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latin typeface="Calibri"/>
              <a:ea typeface="+mn-ea"/>
              <a:cs typeface="+mn-cs"/>
            </a:rPr>
            <a:t>BENEFICIARIOS</a:t>
          </a:r>
        </a:p>
      </dsp:txBody>
      <dsp:txXfrm>
        <a:off x="3894088" y="1659674"/>
        <a:ext cx="1270246" cy="1185110"/>
      </dsp:txXfrm>
    </dsp:sp>
    <dsp:sp modelId="{6B5E1A9F-A20C-4278-B470-18CBEAFCDA42}">
      <dsp:nvSpPr>
        <dsp:cNvPr id="0" name=""/>
        <dsp:cNvSpPr/>
      </dsp:nvSpPr>
      <dsp:spPr>
        <a:xfrm rot="16132737">
          <a:off x="4423947" y="1314861"/>
          <a:ext cx="174325" cy="24722"/>
        </a:xfrm>
        <a:custGeom>
          <a:avLst/>
          <a:gdLst/>
          <a:ahLst/>
          <a:cxnLst/>
          <a:rect l="0" t="0" r="0" b="0"/>
          <a:pathLst>
            <a:path>
              <a:moveTo>
                <a:pt x="0" y="10704"/>
              </a:moveTo>
              <a:lnTo>
                <a:pt x="138634" y="1070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0800000">
        <a:off x="4506838" y="1331664"/>
        <a:ext cx="0" cy="0"/>
      </dsp:txXfrm>
    </dsp:sp>
    <dsp:sp modelId="{D871F5E8-1D4B-4F8C-AA11-147D43A5A9EC}">
      <dsp:nvSpPr>
        <dsp:cNvPr id="0" name=""/>
        <dsp:cNvSpPr/>
      </dsp:nvSpPr>
      <dsp:spPr>
        <a:xfrm>
          <a:off x="3877175" y="0"/>
          <a:ext cx="1240195" cy="124019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 dirty="0">
              <a:latin typeface="Calibri"/>
              <a:ea typeface="+mn-ea"/>
              <a:cs typeface="+mn-cs"/>
            </a:rPr>
            <a:t>SECRETARÍA ANTICORRUPCIÓN Y BUEN GOBIERNO</a:t>
          </a:r>
        </a:p>
      </dsp:txBody>
      <dsp:txXfrm>
        <a:off x="4058797" y="181622"/>
        <a:ext cx="876951" cy="876951"/>
      </dsp:txXfrm>
    </dsp:sp>
    <dsp:sp modelId="{948E0101-A96F-49D3-9A36-77A1F771D6B8}">
      <dsp:nvSpPr>
        <dsp:cNvPr id="0" name=""/>
        <dsp:cNvSpPr/>
      </dsp:nvSpPr>
      <dsp:spPr>
        <a:xfrm rot="28755">
          <a:off x="5427368" y="2248830"/>
          <a:ext cx="346492" cy="24722"/>
        </a:xfrm>
        <a:custGeom>
          <a:avLst/>
          <a:gdLst/>
          <a:ahLst/>
          <a:cxnLst/>
          <a:rect l="0" t="0" r="0" b="0"/>
          <a:pathLst>
            <a:path>
              <a:moveTo>
                <a:pt x="0" y="10704"/>
              </a:moveTo>
              <a:lnTo>
                <a:pt x="274385" y="1070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592025" y="2252457"/>
        <a:ext cx="0" cy="0"/>
      </dsp:txXfrm>
    </dsp:sp>
    <dsp:sp modelId="{F0E449C4-D1C3-4C41-9C7E-8E22E1C96505}">
      <dsp:nvSpPr>
        <dsp:cNvPr id="0" name=""/>
        <dsp:cNvSpPr/>
      </dsp:nvSpPr>
      <dsp:spPr>
        <a:xfrm>
          <a:off x="5773830" y="1619988"/>
          <a:ext cx="1329588" cy="1296426"/>
        </a:xfrm>
        <a:prstGeom prst="ellipse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>
              <a:latin typeface="Calibri"/>
              <a:ea typeface="+mn-ea"/>
              <a:cs typeface="+mn-cs"/>
            </a:rPr>
            <a:t>INSTANCIAS EJECUTORAS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>
              <a:latin typeface="Calibri"/>
              <a:ea typeface="+mn-ea"/>
              <a:cs typeface="+mn-cs"/>
            </a:rPr>
            <a:t>UdeG</a:t>
          </a:r>
          <a:endParaRPr lang="es-ES" sz="1000" b="1" kern="1200" dirty="0">
            <a:latin typeface="Calibri"/>
            <a:ea typeface="+mn-ea"/>
            <a:cs typeface="+mn-cs"/>
          </a:endParaRPr>
        </a:p>
      </dsp:txBody>
      <dsp:txXfrm>
        <a:off x="5968544" y="1809845"/>
        <a:ext cx="940160" cy="916712"/>
      </dsp:txXfrm>
    </dsp:sp>
    <dsp:sp modelId="{770A4BD4-374B-4536-81B7-35F0247A8297}">
      <dsp:nvSpPr>
        <dsp:cNvPr id="0" name=""/>
        <dsp:cNvSpPr/>
      </dsp:nvSpPr>
      <dsp:spPr>
        <a:xfrm rot="5299142">
          <a:off x="4469012" y="3164861"/>
          <a:ext cx="174689" cy="24722"/>
        </a:xfrm>
        <a:custGeom>
          <a:avLst/>
          <a:gdLst/>
          <a:ahLst/>
          <a:cxnLst/>
          <a:rect l="0" t="0" r="0" b="0"/>
          <a:pathLst>
            <a:path>
              <a:moveTo>
                <a:pt x="0" y="10704"/>
              </a:moveTo>
              <a:lnTo>
                <a:pt x="138922" y="1070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4560593" y="3172729"/>
        <a:ext cx="0" cy="0"/>
      </dsp:txXfrm>
    </dsp:sp>
    <dsp:sp modelId="{971B3FD1-68F2-4284-A087-7D02ED0A30FE}">
      <dsp:nvSpPr>
        <dsp:cNvPr id="0" name=""/>
        <dsp:cNvSpPr/>
      </dsp:nvSpPr>
      <dsp:spPr>
        <a:xfrm>
          <a:off x="3957011" y="3264263"/>
          <a:ext cx="1240195" cy="1240195"/>
        </a:xfrm>
        <a:prstGeom prst="ellipse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>
              <a:latin typeface="Calibri"/>
              <a:ea typeface="+mn-ea"/>
              <a:cs typeface="+mn-cs"/>
            </a:rPr>
            <a:t>ÓRGANOS DE CONTROL</a:t>
          </a:r>
          <a:endParaRPr lang="es-ES" sz="1200" b="1" kern="1200" dirty="0">
            <a:latin typeface="Calibri"/>
            <a:ea typeface="+mn-ea"/>
            <a:cs typeface="+mn-cs"/>
          </a:endParaRPr>
        </a:p>
      </dsp:txBody>
      <dsp:txXfrm>
        <a:off x="4138633" y="3445885"/>
        <a:ext cx="876951" cy="876951"/>
      </dsp:txXfrm>
    </dsp:sp>
    <dsp:sp modelId="{25386E76-EFEF-4AD4-9535-39A1F7CD86AA}">
      <dsp:nvSpPr>
        <dsp:cNvPr id="0" name=""/>
        <dsp:cNvSpPr/>
      </dsp:nvSpPr>
      <dsp:spPr>
        <a:xfrm rot="10770381">
          <a:off x="3369176" y="2248735"/>
          <a:ext cx="261878" cy="24722"/>
        </a:xfrm>
        <a:custGeom>
          <a:avLst/>
          <a:gdLst/>
          <a:ahLst/>
          <a:cxnLst/>
          <a:rect l="0" t="0" r="0" b="0"/>
          <a:pathLst>
            <a:path>
              <a:moveTo>
                <a:pt x="0" y="10704"/>
              </a:moveTo>
              <a:lnTo>
                <a:pt x="207518" y="1070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0800000">
        <a:off x="3506718" y="2267585"/>
        <a:ext cx="0" cy="0"/>
      </dsp:txXfrm>
    </dsp:sp>
    <dsp:sp modelId="{5CF9EC3D-CFD4-4A1D-9E41-B4A750DA73B0}">
      <dsp:nvSpPr>
        <dsp:cNvPr id="0" name=""/>
        <dsp:cNvSpPr/>
      </dsp:nvSpPr>
      <dsp:spPr>
        <a:xfrm>
          <a:off x="1982175" y="1604012"/>
          <a:ext cx="1387034" cy="1328373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latin typeface="Calibri"/>
              <a:ea typeface="+mn-ea"/>
              <a:cs typeface="+mn-cs"/>
            </a:rPr>
            <a:t>INSTANCIAS</a:t>
          </a:r>
          <a:r>
            <a:rPr lang="es-ES" sz="900" b="1" kern="1200" dirty="0">
              <a:latin typeface="Calibri"/>
              <a:ea typeface="+mn-ea"/>
              <a:cs typeface="+mn-cs"/>
            </a:rPr>
            <a:t> </a:t>
          </a:r>
          <a:r>
            <a:rPr lang="es-ES" sz="1000" b="1" kern="1200" dirty="0">
              <a:latin typeface="Calibri"/>
              <a:ea typeface="+mn-ea"/>
              <a:cs typeface="+mn-cs"/>
            </a:rPr>
            <a:t>NORMATIVAS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latin typeface="Calibri"/>
              <a:ea typeface="+mn-ea"/>
              <a:cs typeface="+mn-cs"/>
            </a:rPr>
            <a:t>DGESUI-SEP</a:t>
          </a:r>
          <a:endParaRPr lang="es-ES" sz="900" b="1" kern="1200" dirty="0">
            <a:latin typeface="Calibri"/>
            <a:ea typeface="+mn-ea"/>
            <a:cs typeface="+mn-cs"/>
          </a:endParaRPr>
        </a:p>
      </dsp:txBody>
      <dsp:txXfrm>
        <a:off x="2185301" y="1798548"/>
        <a:ext cx="980782" cy="9393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477F59-EA11-4289-8923-352F56F04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2AA571A-ADE3-43C2-B74A-CB0B48C69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B928F4-DCBC-455D-85F2-2994A4FE5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BD5F-91D9-4C96-847B-8ADF9B8FCB55}" type="datetimeFigureOut">
              <a:rPr lang="es-MX" smtClean="0"/>
              <a:t>01/10/2025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03EE31-E8C2-4F11-9047-D40E0A2DE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0BDCEE-6FC8-4A1F-9420-EF202DB51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E123-20F6-4B74-9A9B-520F33F8E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3175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BCF8EC-3B0A-43A5-A329-DE4F1190C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2559615-C7FB-4B62-B3E6-1366E3B227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58AB67-DB63-41F5-8CC3-8F6E9715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BD5F-91D9-4C96-847B-8ADF9B8FCB55}" type="datetimeFigureOut">
              <a:rPr lang="es-MX" smtClean="0"/>
              <a:t>01/10/2025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293980-E684-40F0-99F0-B90BBE7B6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BDD7FE-0D7C-4A03-8C99-F60217D7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E123-20F6-4B74-9A9B-520F33F8E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4318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AA07DC3-E291-4436-B699-71171F3D5B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A6413A9-D95D-4574-A34E-0E143EB853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D0D991-0A44-4586-8994-7141F8B7C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BD5F-91D9-4C96-847B-8ADF9B8FCB55}" type="datetimeFigureOut">
              <a:rPr lang="es-MX" smtClean="0"/>
              <a:t>01/10/2025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F0181E-4A19-4D39-8E15-43E86FC6A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5CF7C9-19C5-4036-8C28-0E1DEB57C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E123-20F6-4B74-9A9B-520F33F8E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196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B1DD00-8A1F-425F-8266-2FD1C2715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0ADC0D-1B41-4562-ACC8-D8160897B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D4183E-5083-45A1-9E96-2547F8C0A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BD5F-91D9-4C96-847B-8ADF9B8FCB55}" type="datetimeFigureOut">
              <a:rPr lang="es-MX" smtClean="0"/>
              <a:t>01/10/2025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53A451-7AD8-43E0-BB2B-EE91135CA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035934-3849-47DA-B405-455340134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E123-20F6-4B74-9A9B-520F33F8E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921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4A0FE4-B5AC-414B-B7B1-67B23BD0C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43594C-35BD-4741-A8C2-3D1D6DD830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2A02F7-76EC-4015-B5A1-FE3283199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BD5F-91D9-4C96-847B-8ADF9B8FCB55}" type="datetimeFigureOut">
              <a:rPr lang="es-MX" smtClean="0"/>
              <a:t>01/10/2025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585EE3-B28F-4836-83BC-1205FE21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B73423-BC4F-4FE2-B59B-E1C21A45B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E123-20F6-4B74-9A9B-520F33F8E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4675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4C6359-5551-4FB1-8473-A3BE5EBA4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A87537-51B8-4414-A787-8716D71B2C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57B0F5-AB17-4242-BDC8-D05E64F89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1D2B7E0-7906-42EE-BD42-4548D7CFE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BD5F-91D9-4C96-847B-8ADF9B8FCB55}" type="datetimeFigureOut">
              <a:rPr lang="es-MX" smtClean="0"/>
              <a:t>01/10/2025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3F54D8-A405-4775-8B47-A7A3D7B25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3637375-7966-49FA-81CA-908DAFFB7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E123-20F6-4B74-9A9B-520F33F8E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3940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F0068C-6578-4583-9183-7B18E56E9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AFAE9C6-AF5A-431B-A668-8B887B0D8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5F7FBE-F347-468E-8C13-52DF24AE60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C0EC597-B855-4473-BB35-C235BDBCAA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90F723E-ED67-44F5-83F4-A4F02E63F5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E0A72CE-3F88-4645-AC75-3F1FE0501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BD5F-91D9-4C96-847B-8ADF9B8FCB55}" type="datetimeFigureOut">
              <a:rPr lang="es-MX" smtClean="0"/>
              <a:t>01/10/2025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6B47E00-6F85-43A5-84FD-42EBB03AC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DA1C48F-2953-47D6-A873-D470FC35C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E123-20F6-4B74-9A9B-520F33F8E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1169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C73D8A-797A-4A19-AC63-574DC2F4B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E63F611-7DF9-424C-A122-DED67936F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BD5F-91D9-4C96-847B-8ADF9B8FCB55}" type="datetimeFigureOut">
              <a:rPr lang="es-MX" smtClean="0"/>
              <a:t>01/10/2025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95E095B-67A6-444A-828F-E4DA7766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8666EF6-3BC7-4083-8770-DA528AC99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E123-20F6-4B74-9A9B-520F33F8E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63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789F213-A231-43A6-8CA8-C45C96AD6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BD5F-91D9-4C96-847B-8ADF9B8FCB55}" type="datetimeFigureOut">
              <a:rPr lang="es-MX" smtClean="0"/>
              <a:t>01/10/2025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665BA7A-C442-4234-8CFE-07469DE18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77C6D39-2E6D-4277-B41E-328CB85D5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E123-20F6-4B74-9A9B-520F33F8E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2456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C71140-6221-4837-9499-E51482DE0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40E5C7-CE70-4464-94EF-DB909184B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180C95-7EBD-431A-AD54-3A0950FCB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27B1E8-495D-462C-9F63-5E0CD7719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BD5F-91D9-4C96-847B-8ADF9B8FCB55}" type="datetimeFigureOut">
              <a:rPr lang="es-MX" smtClean="0"/>
              <a:t>01/10/2025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A5DD02-AB4A-4B64-8019-F42E86578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DD2AE3-AEBF-4C8B-82CF-C412FFE09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E123-20F6-4B74-9A9B-520F33F8E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2930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20612F-8FE8-4002-B3FC-9E1AFCF40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519C4DD-DBC1-4D23-AD84-A6C256639F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B559DAF-0DF3-40F4-8045-5E76A9015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20F9772-28D2-4AA3-B285-410EC9DE3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BD5F-91D9-4C96-847B-8ADF9B8FCB55}" type="datetimeFigureOut">
              <a:rPr lang="es-MX" smtClean="0"/>
              <a:t>01/10/2025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45E897-A391-4AE7-BB54-BAC40C8F5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F34A0D1-146E-4ABB-AD5B-CA9D6D70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E123-20F6-4B74-9A9B-520F33F8E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0414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A8143ED-34C3-4972-9E81-67534D503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359858A-FC75-48A9-A1EB-91EDF0B27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4E8BB8-C851-4265-841C-EF75D7508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3BD5F-91D9-4C96-847B-8ADF9B8FCB55}" type="datetimeFigureOut">
              <a:rPr lang="es-MX" smtClean="0"/>
              <a:t>01/10/2025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7176ED-498E-41A8-97F5-E47A065F64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494F3B-880B-45D2-97A4-36B25A008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2E123-20F6-4B74-9A9B-520F33F8EE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9667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ontranet.jalisco.gob.mx/SIDEN/home" TargetMode="External"/><Relationship Id="rId4" Type="http://schemas.openxmlformats.org/officeDocument/2006/relationships/hyperlink" Target="https://sidec.buengobierno.gob.mx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A7E511C-A5D9-E40D-3D37-2FBF7151F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" y="0"/>
            <a:ext cx="12193594" cy="685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35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C8D975-2277-4532-89A9-22E3A5D49B14}"/>
              </a:ext>
            </a:extLst>
          </p:cNvPr>
          <p:cNvSpPr txBox="1">
            <a:spLocks/>
          </p:cNvSpPr>
          <p:nvPr/>
        </p:nvSpPr>
        <p:spPr>
          <a:xfrm>
            <a:off x="2202874" y="365125"/>
            <a:ext cx="915092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MX" b="1" dirty="0">
              <a:solidFill>
                <a:srgbClr val="952D42"/>
              </a:solidFill>
              <a:latin typeface="+mn-lt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91CECA-9EA4-4822-AE0B-186C8811BB57}"/>
              </a:ext>
            </a:extLst>
          </p:cNvPr>
          <p:cNvSpPr txBox="1">
            <a:spLocks/>
          </p:cNvSpPr>
          <p:nvPr/>
        </p:nvSpPr>
        <p:spPr>
          <a:xfrm>
            <a:off x="838200" y="2769718"/>
            <a:ext cx="10515600" cy="2837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buClr>
                <a:srgbClr val="952D42"/>
              </a:buClr>
              <a:buSzPct val="115000"/>
            </a:pPr>
            <a:r>
              <a:rPr lang="es-MX" sz="2800" dirty="0">
                <a:solidFill>
                  <a:srgbClr val="808080"/>
                </a:solidFill>
              </a:rPr>
              <a:t>El PRODEP busca contribuir para que el personal docente, técnico docente y personal con funciones de dirección, de supervisión, de asesoría técnico pedagógica y cuerpos académicos accedan y/o concluyan programas de formación, actualización académica, capacitación y/o proyectos de investigación que les permita fortalecer el perfil para el desempeño de sus funciones.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5E213A6-B68C-4D44-85CD-FB4C2A6DA8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931"/>
            <a:ext cx="1923627" cy="150678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F557800-7F48-42CF-9783-3B076C164C73}"/>
              </a:ext>
            </a:extLst>
          </p:cNvPr>
          <p:cNvSpPr/>
          <p:nvPr/>
        </p:nvSpPr>
        <p:spPr>
          <a:xfrm>
            <a:off x="2202874" y="365125"/>
            <a:ext cx="96522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rgbClr val="952D42"/>
                </a:solidFill>
                <a:ea typeface="+mj-ea"/>
                <a:cs typeface="+mj-cs"/>
              </a:rPr>
              <a:t>PROGRAMA PARA EL DESARROLLO PROFESIONAL DOCENTE, PARA EL TIPO SUPERIOR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39995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C8D975-2277-4532-89A9-22E3A5D49B14}"/>
              </a:ext>
            </a:extLst>
          </p:cNvPr>
          <p:cNvSpPr txBox="1">
            <a:spLocks/>
          </p:cNvSpPr>
          <p:nvPr/>
        </p:nvSpPr>
        <p:spPr>
          <a:xfrm>
            <a:off x="2202874" y="365125"/>
            <a:ext cx="915092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MX" b="1" dirty="0">
              <a:solidFill>
                <a:srgbClr val="952D42"/>
              </a:solidFill>
              <a:latin typeface="+mn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5E213A6-B68C-4D44-85CD-FB4C2A6DA8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931"/>
            <a:ext cx="1923627" cy="150678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BF7685D-164C-4567-B263-8162B63D45C8}"/>
              </a:ext>
            </a:extLst>
          </p:cNvPr>
          <p:cNvSpPr txBox="1">
            <a:spLocks/>
          </p:cNvSpPr>
          <p:nvPr/>
        </p:nvSpPr>
        <p:spPr>
          <a:xfrm>
            <a:off x="1471352" y="43546"/>
            <a:ext cx="9815945" cy="8734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3600" b="1" dirty="0">
                <a:solidFill>
                  <a:srgbClr val="952D42"/>
                </a:solidFill>
                <a:latin typeface="+mn-lt"/>
              </a:rPr>
              <a:t>BENEFICIARIOS POR PROYECTO PRODEP 2025*</a:t>
            </a:r>
            <a:endParaRPr lang="es-MX" sz="3600" b="1" dirty="0">
              <a:solidFill>
                <a:srgbClr val="952D42"/>
              </a:solidFill>
              <a:latin typeface="+mn-lt"/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F554A70C-B857-4112-8097-F1E4AD9A4E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386500"/>
              </p:ext>
            </p:extLst>
          </p:nvPr>
        </p:nvGraphicFramePr>
        <p:xfrm>
          <a:off x="2523847" y="1404182"/>
          <a:ext cx="7710953" cy="3763128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4609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3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3812">
                  <a:extLst>
                    <a:ext uri="{9D8B030D-6E8A-4147-A177-3AD203B41FA5}">
                      <a16:colId xmlns:a16="http://schemas.microsoft.com/office/drawing/2014/main" val="2207526719"/>
                    </a:ext>
                  </a:extLst>
                </a:gridCol>
                <a:gridCol w="794870">
                  <a:extLst>
                    <a:ext uri="{9D8B030D-6E8A-4147-A177-3AD203B41FA5}">
                      <a16:colId xmlns:a16="http://schemas.microsoft.com/office/drawing/2014/main" val="2923885304"/>
                    </a:ext>
                  </a:extLst>
                </a:gridCol>
              </a:tblGrid>
              <a:tr h="18999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solidFill>
                            <a:srgbClr val="808080"/>
                          </a:solidFill>
                          <a:effectLst/>
                        </a:rPr>
                        <a:t>PROYECTOS APOYADOS</a:t>
                      </a:r>
                      <a:endParaRPr lang="es-MX" sz="1800" b="1" i="0" u="none" strike="noStrike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solidFill>
                            <a:srgbClr val="808080"/>
                          </a:solidFill>
                          <a:effectLst/>
                        </a:rPr>
                        <a:t>BENEFICIARIOS </a:t>
                      </a:r>
                      <a:endParaRPr lang="es-MX" sz="1800" b="1" i="0" u="none" strike="noStrike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48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solidFill>
                            <a:srgbClr val="808080"/>
                          </a:solidFill>
                          <a:effectLst/>
                        </a:rPr>
                        <a:t>HOMBRES</a:t>
                      </a:r>
                      <a:endParaRPr lang="es-MX" sz="1800" b="1" i="0" u="none" strike="noStrike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solidFill>
                            <a:srgbClr val="808080"/>
                          </a:solidFill>
                          <a:effectLst/>
                        </a:rPr>
                        <a:t>MUJERES</a:t>
                      </a:r>
                      <a:endParaRPr lang="es-MX" sz="1800" b="1" i="0" u="none" strike="noStrike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solidFill>
                            <a:srgbClr val="808080"/>
                          </a:solidFill>
                          <a:effectLst/>
                        </a:rPr>
                        <a:t>TOTAL</a:t>
                      </a:r>
                      <a:endParaRPr lang="es-MX" sz="1800" b="1" i="0" u="none" strike="noStrike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23868662"/>
                  </a:ext>
                </a:extLst>
              </a:tr>
              <a:tr h="35623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 dirty="0">
                          <a:solidFill>
                            <a:srgbClr val="808080"/>
                          </a:solidFill>
                          <a:effectLst/>
                        </a:rPr>
                        <a:t>Apoyo a profesores de tiempo completo con perfil deseable</a:t>
                      </a:r>
                      <a:endParaRPr lang="es-MX" sz="1800" b="1" i="0" u="none" strike="noStrike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</a:rPr>
                        <a:t>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</a:rPr>
                        <a:t>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808080"/>
                          </a:solidFill>
                          <a:effectLst/>
                          <a:latin typeface="Arial Narrow" panose="020B0606020202030204" pitchFamily="34" charset="0"/>
                        </a:rPr>
                        <a:t>147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234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u="none" strike="noStrike" dirty="0">
                          <a:solidFill>
                            <a:srgbClr val="808080"/>
                          </a:solidFill>
                          <a:effectLst/>
                        </a:rPr>
                        <a:t>Apoyo para estudios de posgrado de alta calidad </a:t>
                      </a:r>
                      <a:endParaRPr lang="es-MX" sz="1800" b="0" i="0" u="none" strike="noStrike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solidFill>
                            <a:srgbClr val="808080"/>
                          </a:solidFill>
                          <a:effectLst/>
                        </a:rPr>
                        <a:t>-</a:t>
                      </a:r>
                      <a:endParaRPr lang="es-MX" sz="1800" b="0" i="0" u="none" strike="noStrike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solidFill>
                            <a:srgbClr val="808080"/>
                          </a:solidFill>
                          <a:effectLst/>
                        </a:rPr>
                        <a:t>-</a:t>
                      </a:r>
                      <a:endParaRPr lang="es-MX" sz="1800" b="0" i="0" u="none" strike="noStrike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solidFill>
                            <a:srgbClr val="808080"/>
                          </a:solidFill>
                          <a:effectLst/>
                        </a:rPr>
                        <a:t>-</a:t>
                      </a:r>
                      <a:endParaRPr lang="es-MX" sz="1800" b="0" i="0" u="none" strike="noStrike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11708101"/>
                  </a:ext>
                </a:extLst>
              </a:tr>
              <a:tr h="35623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 dirty="0">
                          <a:solidFill>
                            <a:srgbClr val="808080"/>
                          </a:solidFill>
                          <a:effectLst/>
                        </a:rPr>
                        <a:t>Apoyo</a:t>
                      </a:r>
                      <a:r>
                        <a:rPr lang="es-MX" sz="1800" u="none" strike="noStrike" baseline="0" dirty="0">
                          <a:solidFill>
                            <a:srgbClr val="808080"/>
                          </a:solidFill>
                          <a:effectLst/>
                        </a:rPr>
                        <a:t> a la r</a:t>
                      </a:r>
                      <a:r>
                        <a:rPr lang="es-MX" sz="1800" u="none" strike="noStrike" dirty="0">
                          <a:solidFill>
                            <a:srgbClr val="808080"/>
                          </a:solidFill>
                          <a:effectLst/>
                        </a:rPr>
                        <a:t>eincorporación de ex becarios</a:t>
                      </a:r>
                      <a:endParaRPr lang="es-MX" sz="1800" b="0" i="0" u="none" strike="noStrike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solidFill>
                            <a:srgbClr val="808080"/>
                          </a:solidFill>
                          <a:effectLst/>
                        </a:rPr>
                        <a:t>- </a:t>
                      </a:r>
                      <a:endParaRPr lang="es-MX" sz="1800" b="0" i="0" u="none" strike="noStrike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solidFill>
                            <a:srgbClr val="808080"/>
                          </a:solidFill>
                          <a:effectLst/>
                        </a:rPr>
                        <a:t>-</a:t>
                      </a:r>
                      <a:endParaRPr lang="es-MX" sz="1800" b="0" i="0" u="none" strike="noStrike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solidFill>
                            <a:srgbClr val="808080"/>
                          </a:solidFill>
                          <a:effectLst/>
                        </a:rPr>
                        <a:t>-</a:t>
                      </a:r>
                      <a:endParaRPr lang="es-MX" sz="1800" b="0" i="0" u="none" strike="noStrike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23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 dirty="0">
                          <a:solidFill>
                            <a:srgbClr val="808080"/>
                          </a:solidFill>
                          <a:effectLst/>
                        </a:rPr>
                        <a:t>Fortalecimiento de cuerpos académicos</a:t>
                      </a:r>
                      <a:endParaRPr lang="es-MX" sz="1800" b="0" i="0" u="none" strike="noStrike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solidFill>
                            <a:srgbClr val="808080"/>
                          </a:solidFill>
                          <a:effectLst/>
                        </a:rPr>
                        <a:t>-</a:t>
                      </a:r>
                      <a:endParaRPr lang="es-MX" sz="1800" b="0" i="0" u="none" strike="noStrike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solidFill>
                            <a:srgbClr val="808080"/>
                          </a:solidFill>
                          <a:effectLst/>
                        </a:rPr>
                        <a:t>-</a:t>
                      </a:r>
                      <a:endParaRPr lang="es-MX" sz="1800" b="0" i="0" u="none" strike="noStrike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solidFill>
                            <a:srgbClr val="808080"/>
                          </a:solidFill>
                          <a:effectLst/>
                        </a:rPr>
                        <a:t>-</a:t>
                      </a:r>
                      <a:endParaRPr lang="es-MX" sz="1800" b="0" i="0" u="none" strike="noStrike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23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 kern="1200" dirty="0">
                          <a:solidFill>
                            <a:srgbClr val="808080"/>
                          </a:solidFill>
                          <a:effectLst/>
                        </a:rPr>
                        <a:t>Estancia corta de investigación</a:t>
                      </a:r>
                      <a:endParaRPr lang="es-MX" sz="1800" b="0" i="0" u="none" strike="noStrike" kern="1200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u="none" strike="noStrike" kern="1200" dirty="0">
                          <a:solidFill>
                            <a:srgbClr val="808080"/>
                          </a:solidFill>
                          <a:effectLst/>
                        </a:rPr>
                        <a:t>-</a:t>
                      </a:r>
                      <a:endParaRPr lang="es-MX" sz="1800" b="0" i="0" u="none" strike="noStrike" kern="1200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u="none" strike="noStrike" kern="1200" dirty="0">
                          <a:solidFill>
                            <a:srgbClr val="808080"/>
                          </a:solidFill>
                          <a:effectLst/>
                        </a:rPr>
                        <a:t>-</a:t>
                      </a:r>
                      <a:endParaRPr lang="es-MX" sz="1800" b="0" i="0" u="none" strike="noStrike" kern="1200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solidFill>
                            <a:srgbClr val="808080"/>
                          </a:solidFill>
                          <a:effectLst/>
                        </a:rPr>
                        <a:t>-</a:t>
                      </a:r>
                      <a:endParaRPr lang="es-MX" sz="1800" b="0" i="0" u="none" strike="noStrike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99614606"/>
                  </a:ext>
                </a:extLst>
              </a:tr>
              <a:tr h="35623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 dirty="0">
                          <a:solidFill>
                            <a:srgbClr val="808080"/>
                          </a:solidFill>
                          <a:effectLst/>
                        </a:rPr>
                        <a:t>Apoyos postdoctorales</a:t>
                      </a:r>
                      <a:endParaRPr lang="es-MX" sz="1800" b="0" i="0" u="none" strike="noStrike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solidFill>
                            <a:srgbClr val="808080"/>
                          </a:solidFill>
                          <a:effectLst/>
                        </a:rPr>
                        <a:t>-</a:t>
                      </a:r>
                      <a:endParaRPr lang="es-MX" sz="1800" b="0" i="0" u="none" strike="noStrike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solidFill>
                            <a:srgbClr val="808080"/>
                          </a:solidFill>
                          <a:effectLst/>
                        </a:rPr>
                        <a:t>-</a:t>
                      </a:r>
                      <a:endParaRPr lang="es-MX" sz="1800" b="0" i="0" u="none" strike="noStrike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solidFill>
                            <a:srgbClr val="808080"/>
                          </a:solidFill>
                          <a:effectLst/>
                        </a:rPr>
                        <a:t>-</a:t>
                      </a:r>
                      <a:endParaRPr lang="es-MX" sz="1800" b="0" i="0" u="none" strike="noStrike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23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 dirty="0">
                          <a:solidFill>
                            <a:srgbClr val="808080"/>
                          </a:solidFill>
                          <a:effectLst/>
                        </a:rPr>
                        <a:t>Gastos de publicación</a:t>
                      </a:r>
                      <a:endParaRPr lang="es-MX" sz="1800" b="0" i="0" u="none" strike="noStrike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solidFill>
                            <a:srgbClr val="808080"/>
                          </a:solidFill>
                          <a:effectLst/>
                        </a:rPr>
                        <a:t>-</a:t>
                      </a:r>
                      <a:endParaRPr lang="es-MX" sz="1800" b="0" i="0" u="none" strike="noStrike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solidFill>
                            <a:srgbClr val="808080"/>
                          </a:solidFill>
                          <a:effectLst/>
                        </a:rPr>
                        <a:t>-</a:t>
                      </a:r>
                      <a:endParaRPr lang="es-MX" sz="1800" b="0" i="0" u="none" strike="noStrike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solidFill>
                            <a:srgbClr val="808080"/>
                          </a:solidFill>
                          <a:effectLst/>
                        </a:rPr>
                        <a:t>-</a:t>
                      </a:r>
                      <a:endParaRPr lang="es-MX" sz="1800" b="0" i="0" u="none" strike="noStrike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234">
                <a:tc>
                  <a:txBody>
                    <a:bodyPr/>
                    <a:lstStyle/>
                    <a:p>
                      <a:pPr algn="ctr" fontAlgn="ctr"/>
                      <a:endParaRPr lang="es-MX" sz="1800" b="1" i="0" u="none" strike="noStrike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800" b="1" i="0" u="none" strike="noStrike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800" b="1" i="0" u="none" strike="noStrike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800" b="1" i="0" u="none" strike="noStrike" dirty="0">
                        <a:solidFill>
                          <a:srgbClr val="80808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F9B2FB4B-C2FE-4F26-92DD-C62000CD6883}"/>
              </a:ext>
            </a:extLst>
          </p:cNvPr>
          <p:cNvSpPr txBox="1"/>
          <p:nvPr/>
        </p:nvSpPr>
        <p:spPr>
          <a:xfrm>
            <a:off x="2461521" y="5311547"/>
            <a:ext cx="34467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50" dirty="0"/>
              <a:t>*Fuente: Coordinación General Académica y de Innovación.</a:t>
            </a:r>
          </a:p>
        </p:txBody>
      </p:sp>
    </p:spTree>
    <p:extLst>
      <p:ext uri="{BB962C8B-B14F-4D97-AF65-F5344CB8AC3E}">
        <p14:creationId xmlns:p14="http://schemas.microsoft.com/office/powerpoint/2010/main" val="2409550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C8D975-2277-4532-89A9-22E3A5D49B14}"/>
              </a:ext>
            </a:extLst>
          </p:cNvPr>
          <p:cNvSpPr txBox="1">
            <a:spLocks/>
          </p:cNvSpPr>
          <p:nvPr/>
        </p:nvSpPr>
        <p:spPr>
          <a:xfrm>
            <a:off x="2202874" y="365125"/>
            <a:ext cx="915092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MX" b="1" dirty="0">
              <a:solidFill>
                <a:srgbClr val="952D42"/>
              </a:solidFill>
              <a:latin typeface="+mn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5E213A6-B68C-4D44-85CD-FB4C2A6DA8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931"/>
            <a:ext cx="1923627" cy="1506780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18DEEE46-0D16-440A-8684-1D0E1A280922}"/>
              </a:ext>
            </a:extLst>
          </p:cNvPr>
          <p:cNvSpPr txBox="1">
            <a:spLocks/>
          </p:cNvSpPr>
          <p:nvPr/>
        </p:nvSpPr>
        <p:spPr>
          <a:xfrm>
            <a:off x="1403551" y="1932711"/>
            <a:ext cx="102129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952D42"/>
              </a:buClr>
              <a:buSzPct val="115000"/>
              <a:defRPr/>
            </a:pPr>
            <a:r>
              <a:rPr lang="es-MX">
                <a:solidFill>
                  <a:srgbClr val="808080"/>
                </a:solidFill>
              </a:rPr>
              <a:t>El comité presentará, al final del ejercicio fiscal, un </a:t>
            </a:r>
            <a:r>
              <a:rPr lang="es-MX">
                <a:solidFill>
                  <a:srgbClr val="C00000"/>
                </a:solidFill>
              </a:rPr>
              <a:t>Informe Anual de Contraloría Social </a:t>
            </a:r>
            <a:r>
              <a:rPr lang="es-MX">
                <a:solidFill>
                  <a:srgbClr val="808080"/>
                </a:solidFill>
              </a:rPr>
              <a:t>que contenga los resultados de las actividades de Contraloría Social.</a:t>
            </a:r>
          </a:p>
          <a:p>
            <a:pPr algn="just">
              <a:buClr>
                <a:srgbClr val="952D42"/>
              </a:buClr>
              <a:buSzPct val="115000"/>
              <a:defRPr/>
            </a:pPr>
            <a:endParaRPr lang="es-MX">
              <a:solidFill>
                <a:srgbClr val="808080"/>
              </a:solidFill>
            </a:endParaRPr>
          </a:p>
          <a:p>
            <a:pPr algn="just">
              <a:buClr>
                <a:srgbClr val="952D42"/>
              </a:buClr>
              <a:buSzPct val="115000"/>
              <a:defRPr/>
            </a:pPr>
            <a:r>
              <a:rPr lang="es-MX">
                <a:solidFill>
                  <a:srgbClr val="808080"/>
                </a:solidFill>
              </a:rPr>
              <a:t>Se deberá nombrar a un representante del Comité.</a:t>
            </a:r>
          </a:p>
          <a:p>
            <a:pPr algn="just">
              <a:buClr>
                <a:srgbClr val="952D42"/>
              </a:buClr>
              <a:buSzPct val="115000"/>
              <a:defRPr/>
            </a:pPr>
            <a:endParaRPr lang="es-MX">
              <a:solidFill>
                <a:srgbClr val="808080"/>
              </a:solidFill>
            </a:endParaRPr>
          </a:p>
          <a:p>
            <a:pPr algn="just">
              <a:buClr>
                <a:srgbClr val="952D42"/>
              </a:buClr>
              <a:buSzPct val="115000"/>
              <a:defRPr/>
            </a:pPr>
            <a:r>
              <a:rPr lang="es-MX">
                <a:solidFill>
                  <a:srgbClr val="808080"/>
                </a:solidFill>
              </a:rPr>
              <a:t>El informe será firmado por el Representante del Comité y el Responsable de la Contraloría Social de la Universidad.</a:t>
            </a:r>
          </a:p>
          <a:p>
            <a:pPr>
              <a:buClr>
                <a:srgbClr val="952D42"/>
              </a:buClr>
              <a:buSzPct val="115000"/>
            </a:pPr>
            <a:endParaRPr lang="es-MX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443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C8D975-2277-4532-89A9-22E3A5D49B14}"/>
              </a:ext>
            </a:extLst>
          </p:cNvPr>
          <p:cNvSpPr txBox="1">
            <a:spLocks/>
          </p:cNvSpPr>
          <p:nvPr/>
        </p:nvSpPr>
        <p:spPr>
          <a:xfrm>
            <a:off x="2202874" y="365125"/>
            <a:ext cx="915092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MX" b="1" dirty="0">
              <a:solidFill>
                <a:srgbClr val="952D42"/>
              </a:solidFill>
              <a:latin typeface="+mn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5E213A6-B68C-4D44-85CD-FB4C2A6DA8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931"/>
            <a:ext cx="1923627" cy="150678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8D9D08B6-018E-423D-9D50-8759DAB54932}"/>
              </a:ext>
            </a:extLst>
          </p:cNvPr>
          <p:cNvSpPr txBox="1">
            <a:spLocks/>
          </p:cNvSpPr>
          <p:nvPr/>
        </p:nvSpPr>
        <p:spPr>
          <a:xfrm>
            <a:off x="1569624" y="322071"/>
            <a:ext cx="1004690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fontAlgn="auto">
              <a:lnSpc>
                <a:spcPct val="9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es-MX" sz="3200" b="1" dirty="0">
                <a:solidFill>
                  <a:srgbClr val="952D42"/>
                </a:solidFill>
                <a:latin typeface="+mn-lt"/>
              </a:rPr>
              <a:t>MECANISMOS DE ATENCIÓN A QUEJAS Y DENUNCIAS</a:t>
            </a:r>
            <a:endParaRPr lang="es-ES" sz="3200" b="1" dirty="0">
              <a:solidFill>
                <a:srgbClr val="952D42"/>
              </a:solidFill>
              <a:latin typeface="+mn-lt"/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1989C7F3-CA04-4AEE-A795-D44A35C1F3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593989"/>
              </p:ext>
            </p:extLst>
          </p:nvPr>
        </p:nvGraphicFramePr>
        <p:xfrm>
          <a:off x="1962592" y="1559655"/>
          <a:ext cx="9530326" cy="4379751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218614">
                  <a:extLst>
                    <a:ext uri="{9D8B030D-6E8A-4147-A177-3AD203B41FA5}">
                      <a16:colId xmlns:a16="http://schemas.microsoft.com/office/drawing/2014/main" val="870356133"/>
                    </a:ext>
                  </a:extLst>
                </a:gridCol>
                <a:gridCol w="3203672">
                  <a:extLst>
                    <a:ext uri="{9D8B030D-6E8A-4147-A177-3AD203B41FA5}">
                      <a16:colId xmlns:a16="http://schemas.microsoft.com/office/drawing/2014/main" val="3427751961"/>
                    </a:ext>
                  </a:extLst>
                </a:gridCol>
                <a:gridCol w="3108040">
                  <a:extLst>
                    <a:ext uri="{9D8B030D-6E8A-4147-A177-3AD203B41FA5}">
                      <a16:colId xmlns:a16="http://schemas.microsoft.com/office/drawing/2014/main" val="2541869108"/>
                    </a:ext>
                  </a:extLst>
                </a:gridCol>
              </a:tblGrid>
              <a:tr h="32773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MX" sz="1200" b="1" u="none" strike="noStrike" dirty="0">
                          <a:effectLst/>
                        </a:rPr>
                        <a:t>EN LA WEB</a:t>
                      </a:r>
                      <a:br>
                        <a:rPr lang="es-MX" sz="1200" u="none" strike="noStrike" dirty="0">
                          <a:effectLst/>
                        </a:rPr>
                      </a:br>
                      <a:br>
                        <a:rPr lang="es-MX" sz="1200" u="none" strike="noStrike" dirty="0">
                          <a:effectLst/>
                        </a:rPr>
                      </a:br>
                      <a:r>
                        <a:rPr lang="es-MX" sz="1200" u="none" strike="noStrike" dirty="0">
                          <a:effectLst/>
                        </a:rPr>
                        <a:t>Sistema Integral de Denuncias Ciudadanas (SIDEC):</a:t>
                      </a:r>
                    </a:p>
                    <a:p>
                      <a:pPr algn="ctr" fontAlgn="b"/>
                      <a: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  <a:hlinkClick r:id="rId4"/>
                        </a:rPr>
                        <a:t>https://sidec.buengobierno.gob.mx/</a:t>
                      </a:r>
                      <a: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s-MX" sz="1200" b="1" u="none" strike="noStrike" dirty="0">
                          <a:effectLst/>
                        </a:rPr>
                        <a:t>VÍA CORRESPONDENCIA</a:t>
                      </a:r>
                    </a:p>
                    <a:p>
                      <a:pPr algn="ctr" fontAlgn="b"/>
                      <a:br>
                        <a:rPr lang="es-MX" sz="1200" u="none" strike="noStrike" dirty="0">
                          <a:effectLst/>
                        </a:rPr>
                      </a:br>
                      <a:r>
                        <a:rPr lang="es-MX" sz="1200" u="none" strike="noStrike" dirty="0">
                          <a:effectLst/>
                        </a:rPr>
                        <a:t>Envía tu escrito la </a:t>
                      </a:r>
                      <a: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Secretaría Anticorrupción y Buen Gobierno en </a:t>
                      </a:r>
                    </a:p>
                    <a:p>
                      <a:pPr algn="ctr"/>
                      <a: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Avenida Insurgentes Sur 1735, Colonia Guadalupe </a:t>
                      </a:r>
                      <a:r>
                        <a:rPr lang="es-MX" sz="1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Inn</a:t>
                      </a:r>
                      <a: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,   C. P. 01020, Alcaldía Álvaro Obregón,</a:t>
                      </a:r>
                    </a:p>
                    <a:p>
                      <a:pPr algn="ctr"/>
                      <a: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Ciudad de México.</a:t>
                      </a:r>
                      <a:b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</a:br>
                      <a:br>
                        <a:rPr lang="es-MX" sz="1200" u="none" strike="noStrike" dirty="0">
                          <a:effectLst/>
                        </a:rPr>
                      </a:br>
                      <a:r>
                        <a:rPr lang="es-MX" sz="1200" u="none" strike="noStrike" dirty="0">
                          <a:effectLst/>
                        </a:rPr>
                        <a:t>VÍA TELEFÓNICA</a:t>
                      </a:r>
                      <a:br>
                        <a:rPr lang="es-MX" sz="1200" u="none" strike="noStrike" dirty="0">
                          <a:effectLst/>
                        </a:rPr>
                      </a:br>
                      <a:r>
                        <a:rPr lang="es-MX" sz="1200" u="none" strike="noStrike" dirty="0">
                          <a:effectLst/>
                        </a:rPr>
                        <a:t>Interior de la República 800 11 28 700 </a:t>
                      </a:r>
                      <a:br>
                        <a:rPr lang="es-MX" sz="1200" u="none" strike="noStrike" dirty="0">
                          <a:effectLst/>
                        </a:rPr>
                      </a:br>
                      <a:r>
                        <a:rPr lang="es-MX" sz="1200" u="none" strike="noStrike" dirty="0">
                          <a:effectLst/>
                        </a:rPr>
                        <a:t>y Ciudad de México 2000 2000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200" b="1" u="none" strike="noStrike" dirty="0">
                          <a:effectLst/>
                        </a:rPr>
                        <a:t>DE MANERA PRESENCIAL </a:t>
                      </a:r>
                    </a:p>
                    <a:p>
                      <a:pPr algn="ctr"/>
                      <a:r>
                        <a:rPr lang="es-MX" sz="1200" b="1" u="none" strike="noStrike" dirty="0">
                          <a:effectLst/>
                        </a:rPr>
                        <a:t>       </a:t>
                      </a:r>
                      <a:br>
                        <a:rPr lang="es-MX" sz="1200" u="none" strike="noStrike" dirty="0">
                          <a:effectLst/>
                        </a:rPr>
                      </a:br>
                      <a: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Área de Especialidad en Quejas, Denuncias e Investigaciones, en el Ramo Educación Pública.</a:t>
                      </a:r>
                    </a:p>
                    <a:p>
                      <a:pPr algn="ctr"/>
                      <a: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Av. Universidad 1074, Col. Xoco, C.P. 03330, Benito Juárez, Ciudad de México. </a:t>
                      </a:r>
                    </a:p>
                    <a:p>
                      <a:pPr algn="ctr"/>
                      <a: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En un horario de 9:00 a 15:00 horas.</a:t>
                      </a:r>
                    </a:p>
                    <a:p>
                      <a:pPr algn="ctr"/>
                      <a: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Al teléfono: 55 36 01 86 50, extensión 66239,</a:t>
                      </a:r>
                    </a:p>
                    <a:p>
                      <a:pPr algn="ctr"/>
                      <a:r>
                        <a:rPr lang="es-MX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Vía correo electrónico: quejas@nube.sep.gob.mx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2621399"/>
                  </a:ext>
                </a:extLst>
              </a:tr>
              <a:tr h="1102372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1600" u="none" strike="noStrike" kern="1200" dirty="0">
                          <a:effectLst/>
                        </a:rPr>
                        <a:t>Contraloría</a:t>
                      </a:r>
                      <a:r>
                        <a:rPr lang="es-MX" sz="1600" u="none" strike="noStrike" kern="1200" baseline="0" dirty="0">
                          <a:effectLst/>
                        </a:rPr>
                        <a:t> del Estado de Jalisco</a:t>
                      </a:r>
                      <a:endParaRPr lang="es-MX" sz="1600" u="none" strike="noStrike" kern="1200" dirty="0">
                        <a:effectLst/>
                      </a:endParaRPr>
                    </a:p>
                    <a:p>
                      <a:pPr algn="ctr" fontAlgn="ctr"/>
                      <a:r>
                        <a:rPr lang="es-MX" sz="1200" u="none" strike="noStrike" kern="1200" dirty="0">
                          <a:effectLst/>
                        </a:rPr>
                        <a:t>Sistema de Denuncias SIDEN</a:t>
                      </a:r>
                    </a:p>
                    <a:p>
                      <a:pPr algn="ctr" fontAlgn="ctr"/>
                      <a:r>
                        <a:rPr lang="es-MX" sz="1200" u="none" strike="noStrike" kern="1200" dirty="0">
                          <a:effectLst/>
                          <a:hlinkClick r:id="rId5"/>
                        </a:rPr>
                        <a:t>https://contranet.jalisco.gob.mx/SIDEN/home</a:t>
                      </a:r>
                      <a:r>
                        <a:rPr lang="es-MX" sz="1200" u="none" strike="noStrike" kern="1200" dirty="0">
                          <a:effectLst/>
                        </a:rPr>
                        <a:t> </a:t>
                      </a:r>
                      <a:endParaRPr lang="es-MX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9288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9932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C8D975-2277-4532-89A9-22E3A5D49B14}"/>
              </a:ext>
            </a:extLst>
          </p:cNvPr>
          <p:cNvSpPr txBox="1">
            <a:spLocks/>
          </p:cNvSpPr>
          <p:nvPr/>
        </p:nvSpPr>
        <p:spPr>
          <a:xfrm>
            <a:off x="2202874" y="365125"/>
            <a:ext cx="915092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MX" b="1" dirty="0">
              <a:solidFill>
                <a:srgbClr val="952D42"/>
              </a:solidFill>
              <a:latin typeface="+mn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5E213A6-B68C-4D44-85CD-FB4C2A6DA8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931"/>
            <a:ext cx="1923627" cy="150678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1ACFFC2-F222-4B9A-8DDB-6335C6DB344D}"/>
              </a:ext>
            </a:extLst>
          </p:cNvPr>
          <p:cNvSpPr txBox="1">
            <a:spLocks/>
          </p:cNvSpPr>
          <p:nvPr/>
        </p:nvSpPr>
        <p:spPr>
          <a:xfrm>
            <a:off x="1537854" y="414922"/>
            <a:ext cx="9800705" cy="5461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3200" b="1">
                <a:solidFill>
                  <a:srgbClr val="952D42"/>
                </a:solidFill>
                <a:latin typeface="+mn-lt"/>
              </a:rPr>
              <a:t>PÁGINA WEB</a:t>
            </a:r>
            <a:endParaRPr lang="es-ES" sz="3200" b="1" dirty="0">
              <a:solidFill>
                <a:srgbClr val="952D42"/>
              </a:solidFill>
              <a:latin typeface="+mn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242540B-B066-4B33-A633-EECA67926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231" y="1683827"/>
            <a:ext cx="7388858" cy="4664279"/>
          </a:xfrm>
          <a:prstGeom prst="rect">
            <a:avLst/>
          </a:prstGeom>
        </p:spPr>
      </p:pic>
      <p:sp>
        <p:nvSpPr>
          <p:cNvPr id="12" name="1 Título">
            <a:extLst>
              <a:ext uri="{FF2B5EF4-FFF2-40B4-BE49-F238E27FC236}">
                <a16:creationId xmlns:a16="http://schemas.microsoft.com/office/drawing/2014/main" id="{CA2B9059-29D7-49E6-8F33-9D07054AAA92}"/>
              </a:ext>
            </a:extLst>
          </p:cNvPr>
          <p:cNvSpPr txBox="1">
            <a:spLocks/>
          </p:cNvSpPr>
          <p:nvPr/>
        </p:nvSpPr>
        <p:spPr>
          <a:xfrm>
            <a:off x="6165102" y="4015967"/>
            <a:ext cx="52565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3000" b="1" dirty="0">
                <a:solidFill>
                  <a:schemeClr val="bg2">
                    <a:lumMod val="50000"/>
                  </a:schemeClr>
                </a:solidFill>
                <a:latin typeface="+mn-lt"/>
                <a:cs typeface="Arial" pitchFamily="34" charset="0"/>
              </a:rPr>
              <a:t>www.contraloriasocial.udg.mx</a:t>
            </a:r>
          </a:p>
        </p:txBody>
      </p:sp>
      <p:sp>
        <p:nvSpPr>
          <p:cNvPr id="13" name="1 Título">
            <a:extLst>
              <a:ext uri="{FF2B5EF4-FFF2-40B4-BE49-F238E27FC236}">
                <a16:creationId xmlns:a16="http://schemas.microsoft.com/office/drawing/2014/main" id="{E7040F14-DACA-4524-8586-5CD038CB0852}"/>
              </a:ext>
            </a:extLst>
          </p:cNvPr>
          <p:cNvSpPr txBox="1">
            <a:spLocks/>
          </p:cNvSpPr>
          <p:nvPr/>
        </p:nvSpPr>
        <p:spPr>
          <a:xfrm>
            <a:off x="6165102" y="2852936"/>
            <a:ext cx="525658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3000" b="1" dirty="0">
                <a:solidFill>
                  <a:schemeClr val="bg2">
                    <a:lumMod val="50000"/>
                  </a:schemeClr>
                </a:solidFill>
                <a:latin typeface="Calibri"/>
                <a:cs typeface="Arial" pitchFamily="34" charset="0"/>
              </a:rPr>
              <a:t>www.udg.mx</a:t>
            </a:r>
          </a:p>
        </p:txBody>
      </p:sp>
    </p:spTree>
    <p:extLst>
      <p:ext uri="{BB962C8B-B14F-4D97-AF65-F5344CB8AC3E}">
        <p14:creationId xmlns:p14="http://schemas.microsoft.com/office/powerpoint/2010/main" val="2656134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A7E511C-A5D9-E40D-3D37-2FBF7151F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" y="0"/>
            <a:ext cx="12193594" cy="685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48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C8D975-2277-4532-89A9-22E3A5D49B14}"/>
              </a:ext>
            </a:extLst>
          </p:cNvPr>
          <p:cNvSpPr txBox="1">
            <a:spLocks/>
          </p:cNvSpPr>
          <p:nvPr/>
        </p:nvSpPr>
        <p:spPr>
          <a:xfrm>
            <a:off x="2202874" y="365125"/>
            <a:ext cx="915092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MX" b="1" dirty="0">
              <a:solidFill>
                <a:srgbClr val="952D42"/>
              </a:solidFill>
              <a:latin typeface="+mn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5E213A6-B68C-4D44-85CD-FB4C2A6DA8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931"/>
            <a:ext cx="1923627" cy="150678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DA2121BB-F39D-4860-9357-A7E5DBF2AEA1}"/>
              </a:ext>
            </a:extLst>
          </p:cNvPr>
          <p:cNvSpPr txBox="1">
            <a:spLocks/>
          </p:cNvSpPr>
          <p:nvPr/>
        </p:nvSpPr>
        <p:spPr>
          <a:xfrm>
            <a:off x="2192241" y="0"/>
            <a:ext cx="915092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b="1" dirty="0">
                <a:solidFill>
                  <a:srgbClr val="952D42"/>
                </a:solidFill>
                <a:latin typeface="+mn-lt"/>
              </a:rPr>
              <a:t>ANTECEDENTES</a:t>
            </a:r>
            <a:endParaRPr lang="es-MX" b="1" dirty="0">
              <a:solidFill>
                <a:srgbClr val="952D42"/>
              </a:solidFill>
              <a:latin typeface="+mn-lt"/>
            </a:endParaRP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28BC22FC-D88A-488C-9EE0-F6851CC3555E}"/>
              </a:ext>
            </a:extLst>
          </p:cNvPr>
          <p:cNvSpPr txBox="1">
            <a:spLocks/>
          </p:cNvSpPr>
          <p:nvPr/>
        </p:nvSpPr>
        <p:spPr>
          <a:xfrm>
            <a:off x="1923626" y="1796902"/>
            <a:ext cx="8799791" cy="4254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52D42"/>
              </a:buClr>
              <a:buSzPct val="115000"/>
              <a:buNone/>
              <a:tabLst/>
              <a:defRPr/>
            </a:pPr>
            <a:r>
              <a:rPr lang="es-MX" sz="1800" dirty="0">
                <a:solidFill>
                  <a:srgbClr val="808080"/>
                </a:solidFill>
              </a:rPr>
              <a:t>Conforme a lo dispuesto por la Ley General de Desarrollo Social, la Contraloría Social constituye el mecanismo de los beneficiarios, para verificar de manera organizada el cumplimiento de las metas y la correcta aplicación de los recursos públicos asignados a los programas de desarrollo social (Artículo 69).</a:t>
            </a:r>
          </a:p>
          <a:p>
            <a:pPr marL="0" marR="0" lvl="0" indent="0" defTabSz="9144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52D42"/>
              </a:buClr>
              <a:buSzPct val="115000"/>
              <a:buNone/>
              <a:tabLst/>
              <a:defRPr/>
            </a:pPr>
            <a:endParaRPr lang="es-MX" sz="1800" dirty="0">
              <a:solidFill>
                <a:srgbClr val="808080"/>
              </a:solidFill>
            </a:endParaRPr>
          </a:p>
          <a:p>
            <a:pPr marL="0" marR="0" lvl="0" indent="0" defTabSz="9144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52D42"/>
              </a:buClr>
              <a:buSzPct val="115000"/>
              <a:buNone/>
              <a:tabLst/>
              <a:defRPr/>
            </a:pPr>
            <a:r>
              <a:rPr lang="es-MX" sz="1800" dirty="0">
                <a:solidFill>
                  <a:srgbClr val="808080"/>
                </a:solidFill>
              </a:rPr>
              <a:t>Desde el 2009, la Secretaría Anticorrupción y Buen Gobierno (anteriormente Secretaría de la Función Pública) implementa la práctica de la Contraloría Social en los distintos niveles educativos (básico, medio superior y superior). </a:t>
            </a:r>
          </a:p>
          <a:p>
            <a:pPr marL="0" marR="0" lvl="0" indent="0" defTabSz="9144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52D42"/>
              </a:buClr>
              <a:buSzPct val="115000"/>
              <a:buNone/>
              <a:tabLst/>
              <a:defRPr/>
            </a:pPr>
            <a:endParaRPr lang="es-MX" sz="1800" dirty="0">
              <a:solidFill>
                <a:srgbClr val="808080"/>
              </a:solidFill>
            </a:endParaRPr>
          </a:p>
          <a:p>
            <a:pPr marL="0" marR="0" lvl="0" indent="0" defTabSz="9144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52D42"/>
              </a:buClr>
              <a:buSzPct val="115000"/>
              <a:buNone/>
              <a:tabLst/>
              <a:defRPr/>
            </a:pPr>
            <a:r>
              <a:rPr lang="es-MX" sz="1800" dirty="0">
                <a:solidFill>
                  <a:srgbClr val="808080"/>
                </a:solidFill>
              </a:rPr>
              <a:t>Este año, en la Universidad de Guadalajara se lleva cabo Contraloría Social para el:</a:t>
            </a:r>
          </a:p>
          <a:p>
            <a:pPr marL="0" marR="0" lvl="0" indent="0" defTabSz="9144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52D42"/>
              </a:buClr>
              <a:buSzPct val="115000"/>
              <a:buNone/>
              <a:tabLst/>
              <a:defRPr/>
            </a:pPr>
            <a:endParaRPr lang="es-MX" sz="1800" dirty="0">
              <a:solidFill>
                <a:srgbClr val="808080"/>
              </a:solidFill>
            </a:endParaRPr>
          </a:p>
          <a:p>
            <a:pPr lvl="1" defTabSz="914400">
              <a:lnSpc>
                <a:spcPct val="110000"/>
              </a:lnSpc>
              <a:spcBef>
                <a:spcPts val="1000"/>
              </a:spcBef>
              <a:buClr>
                <a:srgbClr val="952D42"/>
              </a:buClr>
              <a:buSzPct val="115000"/>
              <a:buFont typeface="Arial" panose="020B0604020202020204" pitchFamily="34" charset="0"/>
              <a:buChar char="•"/>
              <a:defRPr/>
            </a:pPr>
            <a:r>
              <a:rPr lang="es-MX" sz="1800" dirty="0">
                <a:solidFill>
                  <a:srgbClr val="808080"/>
                </a:solidFill>
              </a:rPr>
              <a:t>Programa para el Desarrollo Profesional Docente (PRODEP).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600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C8D975-2277-4532-89A9-22E3A5D49B14}"/>
              </a:ext>
            </a:extLst>
          </p:cNvPr>
          <p:cNvSpPr txBox="1">
            <a:spLocks/>
          </p:cNvSpPr>
          <p:nvPr/>
        </p:nvSpPr>
        <p:spPr>
          <a:xfrm>
            <a:off x="2202874" y="365125"/>
            <a:ext cx="915092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MX" b="1" dirty="0">
              <a:solidFill>
                <a:srgbClr val="952D42"/>
              </a:solidFill>
              <a:latin typeface="+mn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5E213A6-B68C-4D44-85CD-FB4C2A6DA8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931"/>
            <a:ext cx="1923627" cy="1506780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161250B-0F17-4D3E-8A61-C1980E533DF2}"/>
              </a:ext>
            </a:extLst>
          </p:cNvPr>
          <p:cNvSpPr txBox="1">
            <a:spLocks/>
          </p:cNvSpPr>
          <p:nvPr/>
        </p:nvSpPr>
        <p:spPr>
          <a:xfrm>
            <a:off x="1537854" y="53791"/>
            <a:ext cx="981594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b="1">
                <a:solidFill>
                  <a:srgbClr val="952D42"/>
                </a:solidFill>
                <a:latin typeface="+mn-lt"/>
              </a:rPr>
              <a:t>OBJETIVO</a:t>
            </a:r>
            <a:endParaRPr lang="es-MX" b="1" dirty="0">
              <a:solidFill>
                <a:srgbClr val="952D42"/>
              </a:solidFill>
              <a:latin typeface="+mn-lt"/>
            </a:endParaRP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55C8A339-5C02-4734-B661-069F916CBEF9}"/>
              </a:ext>
            </a:extLst>
          </p:cNvPr>
          <p:cNvSpPr txBox="1">
            <a:spLocks/>
          </p:cNvSpPr>
          <p:nvPr/>
        </p:nvSpPr>
        <p:spPr>
          <a:xfrm>
            <a:off x="1784674" y="1751494"/>
            <a:ext cx="9987326" cy="4252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10000"/>
              </a:lnSpc>
              <a:spcBef>
                <a:spcPts val="1000"/>
              </a:spcBef>
              <a:buClr>
                <a:srgbClr val="952D42"/>
              </a:buClr>
              <a:buSzPct val="115000"/>
              <a:buNone/>
              <a:defRPr/>
            </a:pPr>
            <a:r>
              <a:rPr lang="es-MX" sz="2800" dirty="0">
                <a:solidFill>
                  <a:srgbClr val="808080"/>
                </a:solidFill>
              </a:rPr>
              <a:t>Supervisar y vigilar el cumplimiento de las metas y acciones comprometidas en los programas de desarrollo social.</a:t>
            </a:r>
          </a:p>
          <a:p>
            <a:pPr marL="0" indent="0" defTabSz="914400">
              <a:lnSpc>
                <a:spcPct val="110000"/>
              </a:lnSpc>
              <a:spcBef>
                <a:spcPts val="1000"/>
              </a:spcBef>
              <a:buClr>
                <a:srgbClr val="952D42"/>
              </a:buClr>
              <a:buSzPct val="115000"/>
              <a:buNone/>
              <a:defRPr/>
            </a:pPr>
            <a:endParaRPr lang="es-MX" sz="2800" dirty="0">
              <a:solidFill>
                <a:srgbClr val="808080"/>
              </a:solidFill>
            </a:endParaRPr>
          </a:p>
          <a:p>
            <a:pPr marL="0" indent="0" defTabSz="914400">
              <a:lnSpc>
                <a:spcPct val="110000"/>
              </a:lnSpc>
              <a:spcBef>
                <a:spcPts val="1000"/>
              </a:spcBef>
              <a:buClr>
                <a:srgbClr val="952D42"/>
              </a:buClr>
              <a:buSzPct val="115000"/>
              <a:buNone/>
              <a:defRPr/>
            </a:pPr>
            <a:r>
              <a:rPr lang="es-MX" sz="2800" dirty="0">
                <a:solidFill>
                  <a:srgbClr val="808080"/>
                </a:solidFill>
              </a:rPr>
              <a:t>Las actividades de la Contraloría Social están a cargo de los beneficiarios integrantes de los Comités de Contraloría Social.</a:t>
            </a:r>
          </a:p>
          <a:p>
            <a:pPr marL="0" indent="0" defTabSz="914400">
              <a:lnSpc>
                <a:spcPct val="110000"/>
              </a:lnSpc>
              <a:spcBef>
                <a:spcPts val="1000"/>
              </a:spcBef>
              <a:buClr>
                <a:srgbClr val="952D42"/>
              </a:buClr>
              <a:buSzPct val="115000"/>
              <a:buNone/>
              <a:defRPr/>
            </a:pPr>
            <a:endParaRPr lang="es-MX" sz="2800" dirty="0">
              <a:solidFill>
                <a:srgbClr val="808080"/>
              </a:solidFill>
            </a:endParaRPr>
          </a:p>
          <a:p>
            <a:pPr marL="0" indent="0" defTabSz="914400">
              <a:lnSpc>
                <a:spcPct val="110000"/>
              </a:lnSpc>
              <a:spcBef>
                <a:spcPts val="1000"/>
              </a:spcBef>
              <a:buClr>
                <a:srgbClr val="952D42"/>
              </a:buClr>
              <a:buSzPct val="115000"/>
              <a:buNone/>
              <a:defRPr/>
            </a:pPr>
            <a:r>
              <a:rPr lang="es-MX" sz="2800" dirty="0">
                <a:solidFill>
                  <a:srgbClr val="808080"/>
                </a:solidFill>
              </a:rPr>
              <a:t>Por lo anterior, es importante que los beneficiarios que son miembros de algún Comité de Contraloría Social conozcan la operación del programa: trámites, tipo de apoyos, montos, periodicidad, forma de entrega del recurso, así como los derechos y obligaciones del propio beneficiario.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079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C8D975-2277-4532-89A9-22E3A5D49B14}"/>
              </a:ext>
            </a:extLst>
          </p:cNvPr>
          <p:cNvSpPr txBox="1">
            <a:spLocks/>
          </p:cNvSpPr>
          <p:nvPr/>
        </p:nvSpPr>
        <p:spPr>
          <a:xfrm>
            <a:off x="2202874" y="365125"/>
            <a:ext cx="915092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MX" b="1" dirty="0">
              <a:solidFill>
                <a:srgbClr val="952D42"/>
              </a:solidFill>
              <a:latin typeface="+mn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5E213A6-B68C-4D44-85CD-FB4C2A6DA8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931"/>
            <a:ext cx="1923627" cy="150678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AA151C3B-3854-4755-80AB-FCF92CF2F725}"/>
              </a:ext>
            </a:extLst>
          </p:cNvPr>
          <p:cNvSpPr txBox="1">
            <a:spLocks/>
          </p:cNvSpPr>
          <p:nvPr/>
        </p:nvSpPr>
        <p:spPr>
          <a:xfrm>
            <a:off x="1271757" y="298329"/>
            <a:ext cx="981594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400" b="1" dirty="0">
                <a:solidFill>
                  <a:srgbClr val="952D42"/>
                </a:solidFill>
                <a:latin typeface="+mn-lt"/>
              </a:rPr>
              <a:t>¿QUIÉNES PARTICIPAN?</a:t>
            </a:r>
            <a:endParaRPr lang="es-MX" sz="5400" b="1" dirty="0">
              <a:solidFill>
                <a:srgbClr val="952D42"/>
              </a:solidFill>
              <a:latin typeface="+mn-lt"/>
            </a:endParaRPr>
          </a:p>
        </p:txBody>
      </p:sp>
      <p:graphicFrame>
        <p:nvGraphicFramePr>
          <p:cNvPr id="8" name="Marcador de contenido 7">
            <a:extLst>
              <a:ext uri="{FF2B5EF4-FFF2-40B4-BE49-F238E27FC236}">
                <a16:creationId xmlns:a16="http://schemas.microsoft.com/office/drawing/2014/main" id="{CA16E643-4296-49FA-B419-CD0ACF11A2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4316777"/>
              </p:ext>
            </p:extLst>
          </p:nvPr>
        </p:nvGraphicFramePr>
        <p:xfrm>
          <a:off x="1271757" y="1680167"/>
          <a:ext cx="9029700" cy="4504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10739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C8D975-2277-4532-89A9-22E3A5D49B14}"/>
              </a:ext>
            </a:extLst>
          </p:cNvPr>
          <p:cNvSpPr txBox="1">
            <a:spLocks/>
          </p:cNvSpPr>
          <p:nvPr/>
        </p:nvSpPr>
        <p:spPr>
          <a:xfrm>
            <a:off x="2202874" y="365125"/>
            <a:ext cx="915092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MX" b="1" dirty="0">
              <a:solidFill>
                <a:srgbClr val="952D42"/>
              </a:solidFill>
              <a:latin typeface="+mn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5E213A6-B68C-4D44-85CD-FB4C2A6DA8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931"/>
            <a:ext cx="1923627" cy="150678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AA151C3B-3854-4755-80AB-FCF92CF2F725}"/>
              </a:ext>
            </a:extLst>
          </p:cNvPr>
          <p:cNvSpPr txBox="1">
            <a:spLocks/>
          </p:cNvSpPr>
          <p:nvPr/>
        </p:nvSpPr>
        <p:spPr>
          <a:xfrm>
            <a:off x="1317487" y="26580"/>
            <a:ext cx="9815945" cy="10627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400" b="1" dirty="0">
                <a:solidFill>
                  <a:srgbClr val="952D42"/>
                </a:solidFill>
                <a:latin typeface="+mn-lt"/>
              </a:rPr>
              <a:t>¿QUIÉNES PARTICIPAN?</a:t>
            </a:r>
            <a:endParaRPr lang="es-MX" sz="5400" b="1" dirty="0">
              <a:solidFill>
                <a:srgbClr val="952D42"/>
              </a:solidFill>
              <a:latin typeface="+mn-lt"/>
            </a:endParaRPr>
          </a:p>
        </p:txBody>
      </p:sp>
      <p:sp>
        <p:nvSpPr>
          <p:cNvPr id="5" name="Rectángulo redondeado 9">
            <a:extLst>
              <a:ext uri="{FF2B5EF4-FFF2-40B4-BE49-F238E27FC236}">
                <a16:creationId xmlns:a16="http://schemas.microsoft.com/office/drawing/2014/main" id="{FB562957-B789-40BC-B707-4674E8263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6188" y="4646962"/>
            <a:ext cx="1457325" cy="914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18C55"/>
              </a:gs>
              <a:gs pos="50000">
                <a:srgbClr val="F67B28"/>
              </a:gs>
              <a:gs pos="100000">
                <a:srgbClr val="E56B17"/>
              </a:gs>
            </a:gsLst>
            <a:lin ang="5400000"/>
          </a:gradFill>
          <a:ln w="6350">
            <a:solidFill>
              <a:srgbClr val="ED7D3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Órgano Estatal de Control (OEC)</a:t>
            </a: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Flecha arriba y abajo 56">
            <a:extLst>
              <a:ext uri="{FF2B5EF4-FFF2-40B4-BE49-F238E27FC236}">
                <a16:creationId xmlns:a16="http://schemas.microsoft.com/office/drawing/2014/main" id="{95E6F698-8740-40FA-A4FF-ACE4B8E86B26}"/>
              </a:ext>
            </a:extLst>
          </p:cNvPr>
          <p:cNvSpPr/>
          <p:nvPr/>
        </p:nvSpPr>
        <p:spPr>
          <a:xfrm>
            <a:off x="2394137" y="4941378"/>
            <a:ext cx="191770" cy="480060"/>
          </a:xfrm>
          <a:prstGeom prst="up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MX"/>
          </a:p>
        </p:txBody>
      </p:sp>
      <p:sp>
        <p:nvSpPr>
          <p:cNvPr id="9" name="Flecha izquierda y derecha 57">
            <a:extLst>
              <a:ext uri="{FF2B5EF4-FFF2-40B4-BE49-F238E27FC236}">
                <a16:creationId xmlns:a16="http://schemas.microsoft.com/office/drawing/2014/main" id="{47B33E6C-DA0D-4173-A1CB-224077FD5454}"/>
              </a:ext>
            </a:extLst>
          </p:cNvPr>
          <p:cNvSpPr/>
          <p:nvPr/>
        </p:nvSpPr>
        <p:spPr>
          <a:xfrm>
            <a:off x="3091391" y="4967637"/>
            <a:ext cx="3372152" cy="273050"/>
          </a:xfrm>
          <a:prstGeom prst="left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MX"/>
          </a:p>
        </p:txBody>
      </p:sp>
      <p:sp>
        <p:nvSpPr>
          <p:cNvPr id="10" name="CuadroTexto 14">
            <a:extLst>
              <a:ext uri="{FF2B5EF4-FFF2-40B4-BE49-F238E27FC236}">
                <a16:creationId xmlns:a16="http://schemas.microsoft.com/office/drawing/2014/main" id="{04084A42-4509-4B23-B4DA-E5254FB3E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0769" y="1426814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Promueve y opera la Contraloría Social, mediante el establecimiento de lineamientos.</a:t>
            </a: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uadroTexto 15">
            <a:extLst>
              <a:ext uri="{FF2B5EF4-FFF2-40B4-BE49-F238E27FC236}">
                <a16:creationId xmlns:a16="http://schemas.microsoft.com/office/drawing/2014/main" id="{37E74763-DDE6-40C8-BE14-8D0F0FD7D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9019" y="2625820"/>
            <a:ext cx="30702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Instancia Normativa que desarrolla y difunde la Contraloría Social a través de las IES.</a:t>
            </a: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CuadroTexto 16">
            <a:extLst>
              <a:ext uri="{FF2B5EF4-FFF2-40B4-BE49-F238E27FC236}">
                <a16:creationId xmlns:a16="http://schemas.microsoft.com/office/drawing/2014/main" id="{1A236E25-0617-4CFB-AD77-78080D1BF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8230" y="3863244"/>
            <a:ext cx="2998788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Instancias Ejecutoras que desarrollan la Contraloría Social a través de la constitución de Comités.</a:t>
            </a: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CuadroTexto 18">
            <a:extLst>
              <a:ext uri="{FF2B5EF4-FFF2-40B4-BE49-F238E27FC236}">
                <a16:creationId xmlns:a16="http://schemas.microsoft.com/office/drawing/2014/main" id="{82A072DA-18BD-405A-ACB6-67A81A78E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1786" y="5520312"/>
            <a:ext cx="34344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Instancias que vigila el cumplimiento de las metas y </a:t>
            </a:r>
            <a:endParaRPr kumimoji="0" lang="es-MX" altLang="es-MX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correcta aplicación de los recursos.</a:t>
            </a: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Flecha arriba y abajo 67">
            <a:extLst>
              <a:ext uri="{FF2B5EF4-FFF2-40B4-BE49-F238E27FC236}">
                <a16:creationId xmlns:a16="http://schemas.microsoft.com/office/drawing/2014/main" id="{A5265E56-FD26-45C3-9ECD-167CB9378197}"/>
              </a:ext>
            </a:extLst>
          </p:cNvPr>
          <p:cNvSpPr/>
          <p:nvPr/>
        </p:nvSpPr>
        <p:spPr>
          <a:xfrm>
            <a:off x="2389440" y="3470462"/>
            <a:ext cx="191770" cy="480060"/>
          </a:xfrm>
          <a:prstGeom prst="up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MX"/>
          </a:p>
        </p:txBody>
      </p:sp>
      <p:sp>
        <p:nvSpPr>
          <p:cNvPr id="15" name="Flecha arriba y abajo 68">
            <a:extLst>
              <a:ext uri="{FF2B5EF4-FFF2-40B4-BE49-F238E27FC236}">
                <a16:creationId xmlns:a16="http://schemas.microsoft.com/office/drawing/2014/main" id="{34EA8BFB-C9A0-4B73-B96B-063E4CD57F36}"/>
              </a:ext>
            </a:extLst>
          </p:cNvPr>
          <p:cNvSpPr/>
          <p:nvPr/>
        </p:nvSpPr>
        <p:spPr>
          <a:xfrm>
            <a:off x="2392944" y="2161111"/>
            <a:ext cx="191770" cy="480060"/>
          </a:xfrm>
          <a:prstGeom prst="up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MX" dirty="0"/>
          </a:p>
        </p:txBody>
      </p:sp>
      <p:sp>
        <p:nvSpPr>
          <p:cNvPr id="16" name="Rectángulo redondeado 44">
            <a:extLst>
              <a:ext uri="{FF2B5EF4-FFF2-40B4-BE49-F238E27FC236}">
                <a16:creationId xmlns:a16="http://schemas.microsoft.com/office/drawing/2014/main" id="{83FFA238-E61D-414A-9337-59B600CE0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3627" y="1312164"/>
            <a:ext cx="1355392" cy="7778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18C55"/>
              </a:gs>
              <a:gs pos="50000">
                <a:srgbClr val="F67B28"/>
              </a:gs>
              <a:gs pos="100000">
                <a:srgbClr val="E56B17"/>
              </a:gs>
            </a:gsLst>
            <a:lin ang="5400000"/>
          </a:gradFill>
          <a:ln w="6350">
            <a:solidFill>
              <a:srgbClr val="ED7D3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Secretaría </a:t>
            </a:r>
            <a:r>
              <a:rPr lang="es-MX" altLang="es-MX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Anticorrupción y Buen Gobierno</a:t>
            </a: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ángulo redondeado 6">
            <a:extLst>
              <a:ext uri="{FF2B5EF4-FFF2-40B4-BE49-F238E27FC236}">
                <a16:creationId xmlns:a16="http://schemas.microsoft.com/office/drawing/2014/main" id="{1C60B1D0-732B-4820-926F-22E0CC0AE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3172" y="2656253"/>
            <a:ext cx="1262063" cy="7858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18C55"/>
              </a:gs>
              <a:gs pos="50000">
                <a:srgbClr val="F67B28"/>
              </a:gs>
              <a:gs pos="100000">
                <a:srgbClr val="E56B17"/>
              </a:gs>
            </a:gsLst>
            <a:lin ang="5400000"/>
          </a:gradFill>
          <a:ln w="6350">
            <a:solidFill>
              <a:srgbClr val="ED7D3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Secretaría de Educación Pública</a:t>
            </a: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ángulo redondeado 7">
            <a:extLst>
              <a:ext uri="{FF2B5EF4-FFF2-40B4-BE49-F238E27FC236}">
                <a16:creationId xmlns:a16="http://schemas.microsoft.com/office/drawing/2014/main" id="{7E003011-2789-489E-BC51-146113AD2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6335" y="3966302"/>
            <a:ext cx="1358900" cy="9159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18C55"/>
              </a:gs>
              <a:gs pos="50000">
                <a:srgbClr val="F67B28"/>
              </a:gs>
              <a:gs pos="100000">
                <a:srgbClr val="E56B17"/>
              </a:gs>
            </a:gsLst>
            <a:lin ang="5400000"/>
          </a:gradFill>
          <a:ln w="6350">
            <a:solidFill>
              <a:srgbClr val="ED7D3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Instituciones de Educación Superior</a:t>
            </a: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ángulo redondeado 8">
            <a:extLst>
              <a:ext uri="{FF2B5EF4-FFF2-40B4-BE49-F238E27FC236}">
                <a16:creationId xmlns:a16="http://schemas.microsoft.com/office/drawing/2014/main" id="{753DF270-D98B-469F-AE7F-4DA8D62E5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904" y="5475657"/>
            <a:ext cx="1401762" cy="8985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18C55"/>
              </a:gs>
              <a:gs pos="50000">
                <a:srgbClr val="F67B28"/>
              </a:gs>
              <a:gs pos="100000">
                <a:srgbClr val="E56B17"/>
              </a:gs>
            </a:gsLst>
            <a:lin ang="5400000"/>
          </a:gradFill>
          <a:ln w="6350">
            <a:solidFill>
              <a:srgbClr val="ED7D3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Comités de Contraloría Social</a:t>
            </a: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79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C8D975-2277-4532-89A9-22E3A5D49B14}"/>
              </a:ext>
            </a:extLst>
          </p:cNvPr>
          <p:cNvSpPr txBox="1">
            <a:spLocks/>
          </p:cNvSpPr>
          <p:nvPr/>
        </p:nvSpPr>
        <p:spPr>
          <a:xfrm>
            <a:off x="2202874" y="365125"/>
            <a:ext cx="915092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MX" b="1" dirty="0">
              <a:solidFill>
                <a:srgbClr val="952D42"/>
              </a:solidFill>
              <a:latin typeface="+mn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5E213A6-B68C-4D44-85CD-FB4C2A6DA8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931"/>
            <a:ext cx="1923627" cy="150678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909C96E-0E85-4A7E-AECD-6B5B52E19ADF}"/>
              </a:ext>
            </a:extLst>
          </p:cNvPr>
          <p:cNvSpPr txBox="1">
            <a:spLocks/>
          </p:cNvSpPr>
          <p:nvPr/>
        </p:nvSpPr>
        <p:spPr>
          <a:xfrm>
            <a:off x="1473672" y="228917"/>
            <a:ext cx="981594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>
                <a:solidFill>
                  <a:srgbClr val="952D42"/>
                </a:solidFill>
                <a:latin typeface="+mn-lt"/>
              </a:rPr>
              <a:t>CONFORMACIÓN DEL COMITÉ DE </a:t>
            </a:r>
            <a:br>
              <a:rPr lang="es-MX" sz="3600" b="1">
                <a:solidFill>
                  <a:srgbClr val="952D42"/>
                </a:solidFill>
                <a:latin typeface="+mn-lt"/>
              </a:rPr>
            </a:br>
            <a:r>
              <a:rPr lang="es-MX" sz="3600" b="1">
                <a:solidFill>
                  <a:srgbClr val="952D42"/>
                </a:solidFill>
                <a:latin typeface="+mn-lt"/>
              </a:rPr>
              <a:t>CONTRALORÍA SOCIAL</a:t>
            </a:r>
            <a:endParaRPr lang="es-MX" sz="3600" b="1" dirty="0">
              <a:solidFill>
                <a:srgbClr val="952D42"/>
              </a:solidFill>
              <a:latin typeface="+mn-lt"/>
            </a:endParaRP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68B28CE3-D220-4684-BF69-6628151F935B}"/>
              </a:ext>
            </a:extLst>
          </p:cNvPr>
          <p:cNvSpPr txBox="1">
            <a:spLocks/>
          </p:cNvSpPr>
          <p:nvPr/>
        </p:nvSpPr>
        <p:spPr>
          <a:xfrm>
            <a:off x="838200" y="1826896"/>
            <a:ext cx="10515600" cy="47020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buClr>
                <a:srgbClr val="952D42"/>
              </a:buClr>
              <a:buSzPct val="115000"/>
              <a:defRPr/>
            </a:pPr>
            <a:r>
              <a:rPr lang="es-ES" dirty="0">
                <a:solidFill>
                  <a:srgbClr val="808080"/>
                </a:solidFill>
              </a:rPr>
              <a:t>El Comité de la Contraloría Social, se conformará de acuerdo con lo establecido en la Guía Operativa de la Contraloría Social y en los Lineamientos para la Promoción y Operación de la Contraloría Social para los programas federales correspondientes.</a:t>
            </a:r>
            <a:endParaRPr lang="es-MX" dirty="0">
              <a:solidFill>
                <a:srgbClr val="808080"/>
              </a:solidFill>
            </a:endParaRPr>
          </a:p>
          <a:p>
            <a:pPr algn="l">
              <a:lnSpc>
                <a:spcPct val="130000"/>
              </a:lnSpc>
              <a:buClr>
                <a:srgbClr val="952D42"/>
              </a:buClr>
              <a:buSzPct val="115000"/>
              <a:defRPr/>
            </a:pPr>
            <a:r>
              <a:rPr lang="es-MX" dirty="0">
                <a:solidFill>
                  <a:srgbClr val="808080"/>
                </a:solidFill>
              </a:rPr>
              <a:t>Entre las actividades de los Comités de Contraloría Social, se encuentran vigilar que:</a:t>
            </a:r>
          </a:p>
          <a:p>
            <a:pPr marL="800100" lvl="1" indent="-342900" algn="l">
              <a:lnSpc>
                <a:spcPct val="130000"/>
              </a:lnSpc>
              <a:buClr>
                <a:srgbClr val="952D42"/>
              </a:buClr>
              <a:buSzPct val="115000"/>
              <a:buFont typeface="Arial" panose="020B0604020202020204" pitchFamily="34" charset="0"/>
              <a:buChar char="•"/>
              <a:defRPr/>
            </a:pPr>
            <a:r>
              <a:rPr lang="es-MX" dirty="0">
                <a:solidFill>
                  <a:srgbClr val="808080"/>
                </a:solidFill>
              </a:rPr>
              <a:t>Se difunda la información de forma completa, veraz y oportuna relacionada con la operación del programa.</a:t>
            </a:r>
          </a:p>
          <a:p>
            <a:pPr marL="800100" lvl="1" indent="-342900" algn="l">
              <a:lnSpc>
                <a:spcPct val="130000"/>
              </a:lnSpc>
              <a:buClr>
                <a:srgbClr val="952D42"/>
              </a:buClr>
              <a:buSzPct val="115000"/>
              <a:buFont typeface="Arial" panose="020B0604020202020204" pitchFamily="34" charset="0"/>
              <a:buChar char="•"/>
              <a:defRPr/>
            </a:pPr>
            <a:r>
              <a:rPr lang="es-MX" dirty="0">
                <a:solidFill>
                  <a:srgbClr val="808080"/>
                </a:solidFill>
              </a:rPr>
              <a:t>Los recursos no se utilicen con fines políticos, electorales, de lucro u otros distintos al ejercicio del programa y se destinen para lo que fueron autorizados.</a:t>
            </a:r>
          </a:p>
          <a:p>
            <a:pPr marL="800100" lvl="1" indent="-342900" algn="l">
              <a:lnSpc>
                <a:spcPct val="130000"/>
              </a:lnSpc>
              <a:buClr>
                <a:srgbClr val="952D42"/>
              </a:buClr>
              <a:buSzPct val="115000"/>
              <a:buFont typeface="Arial" panose="020B0604020202020204" pitchFamily="34" charset="0"/>
              <a:buChar char="•"/>
              <a:defRPr/>
            </a:pPr>
            <a:r>
              <a:rPr lang="es-MX" dirty="0">
                <a:solidFill>
                  <a:srgbClr val="808080"/>
                </a:solidFill>
              </a:rPr>
              <a:t>El programa se ejecute en un marco de igualdad entre hombres y mujeres.</a:t>
            </a:r>
          </a:p>
          <a:p>
            <a:pPr marL="800100" lvl="1" indent="-342900" algn="l">
              <a:lnSpc>
                <a:spcPct val="130000"/>
              </a:lnSpc>
              <a:buClr>
                <a:srgbClr val="952D42"/>
              </a:buClr>
              <a:buSzPct val="115000"/>
              <a:buFont typeface="Arial" panose="020B0604020202020204" pitchFamily="34" charset="0"/>
              <a:buChar char="•"/>
              <a:defRPr/>
            </a:pPr>
            <a:r>
              <a:rPr lang="es-MX" dirty="0">
                <a:solidFill>
                  <a:srgbClr val="808080"/>
                </a:solidFill>
              </a:rPr>
              <a:t>Se de atención de las quejas y/o denuncias que se presenten.</a:t>
            </a:r>
          </a:p>
          <a:p>
            <a:pPr>
              <a:buClr>
                <a:srgbClr val="952D42"/>
              </a:buClr>
              <a:buSzPct val="115000"/>
            </a:pPr>
            <a:endParaRPr lang="es-MX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802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C8D975-2277-4532-89A9-22E3A5D49B14}"/>
              </a:ext>
            </a:extLst>
          </p:cNvPr>
          <p:cNvSpPr txBox="1">
            <a:spLocks/>
          </p:cNvSpPr>
          <p:nvPr/>
        </p:nvSpPr>
        <p:spPr>
          <a:xfrm>
            <a:off x="2202874" y="365125"/>
            <a:ext cx="915092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MX" b="1" dirty="0">
              <a:solidFill>
                <a:srgbClr val="952D42"/>
              </a:solidFill>
              <a:latin typeface="+mn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5E213A6-B68C-4D44-85CD-FB4C2A6DA8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931"/>
            <a:ext cx="1923627" cy="150678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2BF5ED6-8CF5-4E5F-A72B-A2B68C4722DA}"/>
              </a:ext>
            </a:extLst>
          </p:cNvPr>
          <p:cNvSpPr txBox="1">
            <a:spLocks/>
          </p:cNvSpPr>
          <p:nvPr/>
        </p:nvSpPr>
        <p:spPr>
          <a:xfrm>
            <a:off x="1730741" y="365125"/>
            <a:ext cx="981594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>
                <a:solidFill>
                  <a:srgbClr val="952D42"/>
                </a:solidFill>
                <a:latin typeface="+mn-lt"/>
              </a:rPr>
              <a:t>PROCESO PARA CONSTITUIR UN COMITÉ DE CONTRALORÍA SOCIAL</a:t>
            </a:r>
            <a:endParaRPr lang="es-MX" b="1" dirty="0">
              <a:solidFill>
                <a:srgbClr val="952D42"/>
              </a:solidFill>
              <a:latin typeface="+mn-lt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AF9A413F-5E66-41C4-870B-5F87E1EC9B3D}"/>
              </a:ext>
            </a:extLst>
          </p:cNvPr>
          <p:cNvGrpSpPr/>
          <p:nvPr/>
        </p:nvGrpSpPr>
        <p:grpSpPr>
          <a:xfrm>
            <a:off x="1434821" y="1816874"/>
            <a:ext cx="8969432" cy="911749"/>
            <a:chOff x="0" y="0"/>
            <a:chExt cx="8969432" cy="911749"/>
          </a:xfrm>
        </p:grpSpPr>
        <p:sp>
          <p:nvSpPr>
            <p:cNvPr id="25" name="Rectángulo: esquinas redondeadas 24">
              <a:extLst>
                <a:ext uri="{FF2B5EF4-FFF2-40B4-BE49-F238E27FC236}">
                  <a16:creationId xmlns:a16="http://schemas.microsoft.com/office/drawing/2014/main" id="{CBBA4157-63EC-4F59-9002-02A65F1F2B17}"/>
                </a:ext>
              </a:extLst>
            </p:cNvPr>
            <p:cNvSpPr/>
            <p:nvPr/>
          </p:nvSpPr>
          <p:spPr>
            <a:xfrm>
              <a:off x="0" y="0"/>
              <a:ext cx="8969432" cy="91174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tángulo: esquinas redondeadas 4">
              <a:extLst>
                <a:ext uri="{FF2B5EF4-FFF2-40B4-BE49-F238E27FC236}">
                  <a16:creationId xmlns:a16="http://schemas.microsoft.com/office/drawing/2014/main" id="{1DC2EB99-B8A2-496F-962D-059D82A689F6}"/>
                </a:ext>
              </a:extLst>
            </p:cNvPr>
            <p:cNvSpPr txBox="1"/>
            <p:nvPr/>
          </p:nvSpPr>
          <p:spPr>
            <a:xfrm>
              <a:off x="44508" y="44508"/>
              <a:ext cx="8880416" cy="8227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kern="1200" dirty="0"/>
                <a:t>Invitar a beneficiarios del programa a participar en el Comité.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44BE91DB-DEE9-4865-9215-496D1C1B1E76}"/>
              </a:ext>
            </a:extLst>
          </p:cNvPr>
          <p:cNvGrpSpPr/>
          <p:nvPr/>
        </p:nvGrpSpPr>
        <p:grpSpPr>
          <a:xfrm>
            <a:off x="1434821" y="2744228"/>
            <a:ext cx="8969432" cy="911749"/>
            <a:chOff x="0" y="927354"/>
            <a:chExt cx="8969432" cy="911749"/>
          </a:xfrm>
        </p:grpSpPr>
        <p:sp>
          <p:nvSpPr>
            <p:cNvPr id="23" name="Rectángulo: esquinas redondeadas 22">
              <a:extLst>
                <a:ext uri="{FF2B5EF4-FFF2-40B4-BE49-F238E27FC236}">
                  <a16:creationId xmlns:a16="http://schemas.microsoft.com/office/drawing/2014/main" id="{E5C70927-E06F-49F4-80EC-F6C6CD21C897}"/>
                </a:ext>
              </a:extLst>
            </p:cNvPr>
            <p:cNvSpPr/>
            <p:nvPr/>
          </p:nvSpPr>
          <p:spPr>
            <a:xfrm>
              <a:off x="0" y="927354"/>
              <a:ext cx="8969432" cy="91174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363841"/>
                <a:satOff val="-20982"/>
                <a:lumOff val="2157"/>
                <a:alphaOff val="0"/>
              </a:schemeClr>
            </a:fillRef>
            <a:effectRef idx="0">
              <a:schemeClr val="accent2">
                <a:hueOff val="-363841"/>
                <a:satOff val="-20982"/>
                <a:lumOff val="215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ctángulo: esquinas redondeadas 6">
              <a:extLst>
                <a:ext uri="{FF2B5EF4-FFF2-40B4-BE49-F238E27FC236}">
                  <a16:creationId xmlns:a16="http://schemas.microsoft.com/office/drawing/2014/main" id="{161EA617-8FBD-47E5-8D9B-0E11DBF6339F}"/>
                </a:ext>
              </a:extLst>
            </p:cNvPr>
            <p:cNvSpPr txBox="1"/>
            <p:nvPr/>
          </p:nvSpPr>
          <p:spPr>
            <a:xfrm>
              <a:off x="44508" y="971862"/>
              <a:ext cx="8880416" cy="8227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kern="1200" dirty="0"/>
                <a:t>Invitar al Órgano Estatal de Control (OEC).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6FC8878A-2700-4911-950C-C5ABD1D18F1F}"/>
              </a:ext>
            </a:extLst>
          </p:cNvPr>
          <p:cNvGrpSpPr/>
          <p:nvPr/>
        </p:nvGrpSpPr>
        <p:grpSpPr>
          <a:xfrm>
            <a:off x="1434821" y="3670335"/>
            <a:ext cx="8969432" cy="911749"/>
            <a:chOff x="0" y="1853461"/>
            <a:chExt cx="8969432" cy="911749"/>
          </a:xfrm>
        </p:grpSpPr>
        <p:sp>
          <p:nvSpPr>
            <p:cNvPr id="21" name="Rectángulo: esquinas redondeadas 20">
              <a:extLst>
                <a:ext uri="{FF2B5EF4-FFF2-40B4-BE49-F238E27FC236}">
                  <a16:creationId xmlns:a16="http://schemas.microsoft.com/office/drawing/2014/main" id="{997140B0-768B-4F60-9D71-B85B28CD2E66}"/>
                </a:ext>
              </a:extLst>
            </p:cNvPr>
            <p:cNvSpPr/>
            <p:nvPr/>
          </p:nvSpPr>
          <p:spPr>
            <a:xfrm>
              <a:off x="0" y="1853461"/>
              <a:ext cx="8969432" cy="91174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7682"/>
                <a:satOff val="-41964"/>
                <a:lumOff val="4314"/>
                <a:alphaOff val="0"/>
              </a:schemeClr>
            </a:fillRef>
            <a:effectRef idx="0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ángulo: esquinas redondeadas 8">
              <a:extLst>
                <a:ext uri="{FF2B5EF4-FFF2-40B4-BE49-F238E27FC236}">
                  <a16:creationId xmlns:a16="http://schemas.microsoft.com/office/drawing/2014/main" id="{1EB88E69-75B3-4044-81E2-0D4FA49B5287}"/>
                </a:ext>
              </a:extLst>
            </p:cNvPr>
            <p:cNvSpPr txBox="1"/>
            <p:nvPr/>
          </p:nvSpPr>
          <p:spPr>
            <a:xfrm>
              <a:off x="44508" y="1897969"/>
              <a:ext cx="8880416" cy="8227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kern="1200" dirty="0"/>
                <a:t>Llevar a cabo la reunión de conformación del Comité.</a:t>
              </a: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E1BF05F0-DEE7-4C29-AC80-8509AC334104}"/>
              </a:ext>
            </a:extLst>
          </p:cNvPr>
          <p:cNvGrpSpPr/>
          <p:nvPr/>
        </p:nvGrpSpPr>
        <p:grpSpPr>
          <a:xfrm>
            <a:off x="1434821" y="4596442"/>
            <a:ext cx="8969432" cy="911749"/>
            <a:chOff x="0" y="2779568"/>
            <a:chExt cx="8969432" cy="911749"/>
          </a:xfrm>
        </p:grpSpPr>
        <p:sp>
          <p:nvSpPr>
            <p:cNvPr id="19" name="Rectángulo: esquinas redondeadas 18">
              <a:extLst>
                <a:ext uri="{FF2B5EF4-FFF2-40B4-BE49-F238E27FC236}">
                  <a16:creationId xmlns:a16="http://schemas.microsoft.com/office/drawing/2014/main" id="{0A1AE94F-9CF9-4FB9-9012-28CDD7FE154D}"/>
                </a:ext>
              </a:extLst>
            </p:cNvPr>
            <p:cNvSpPr/>
            <p:nvPr/>
          </p:nvSpPr>
          <p:spPr>
            <a:xfrm>
              <a:off x="0" y="2779568"/>
              <a:ext cx="8969432" cy="91174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091522"/>
                <a:satOff val="-62946"/>
                <a:lumOff val="6471"/>
                <a:alphaOff val="0"/>
              </a:schemeClr>
            </a:fillRef>
            <a:effectRef idx="0">
              <a:schemeClr val="accent2">
                <a:hueOff val="-1091522"/>
                <a:satOff val="-62946"/>
                <a:lumOff val="647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ángulo: esquinas redondeadas 10">
              <a:extLst>
                <a:ext uri="{FF2B5EF4-FFF2-40B4-BE49-F238E27FC236}">
                  <a16:creationId xmlns:a16="http://schemas.microsoft.com/office/drawing/2014/main" id="{1817C73B-1FDF-4D32-BCC1-34068C88B86B}"/>
                </a:ext>
              </a:extLst>
            </p:cNvPr>
            <p:cNvSpPr txBox="1"/>
            <p:nvPr/>
          </p:nvSpPr>
          <p:spPr>
            <a:xfrm>
              <a:off x="44508" y="2824076"/>
              <a:ext cx="8880416" cy="8227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kern="1200" dirty="0"/>
                <a:t>Firmar el Acta Constitutiva en donde se solicita el registro </a:t>
              </a:r>
            </a:p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kern="1200" dirty="0"/>
                <a:t>del Comité en el SICS.</a:t>
              </a: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56A709EB-1F61-424C-A788-D229E8037809}"/>
              </a:ext>
            </a:extLst>
          </p:cNvPr>
          <p:cNvGrpSpPr/>
          <p:nvPr/>
        </p:nvGrpSpPr>
        <p:grpSpPr>
          <a:xfrm>
            <a:off x="1434821" y="5522549"/>
            <a:ext cx="8969432" cy="911749"/>
            <a:chOff x="0" y="3705675"/>
            <a:chExt cx="8969432" cy="911749"/>
          </a:xfrm>
        </p:grpSpPr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A6B1CEF9-F154-4DB1-896D-A5FA6E0501F8}"/>
                </a:ext>
              </a:extLst>
            </p:cNvPr>
            <p:cNvSpPr/>
            <p:nvPr/>
          </p:nvSpPr>
          <p:spPr>
            <a:xfrm>
              <a:off x="0" y="3705675"/>
              <a:ext cx="8969432" cy="91174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ángulo: esquinas redondeadas 12">
              <a:extLst>
                <a:ext uri="{FF2B5EF4-FFF2-40B4-BE49-F238E27FC236}">
                  <a16:creationId xmlns:a16="http://schemas.microsoft.com/office/drawing/2014/main" id="{86B4BB11-2396-4BE3-A06C-341B5BDE9436}"/>
                </a:ext>
              </a:extLst>
            </p:cNvPr>
            <p:cNvSpPr txBox="1"/>
            <p:nvPr/>
          </p:nvSpPr>
          <p:spPr>
            <a:xfrm>
              <a:off x="44508" y="3750183"/>
              <a:ext cx="8880416" cy="8227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kern="1200" dirty="0"/>
                <a:t>Registrar </a:t>
              </a:r>
              <a:r>
                <a:rPr lang="es-ES" sz="2000" dirty="0"/>
                <a:t>el</a:t>
              </a:r>
              <a:r>
                <a:rPr lang="es-ES" sz="2000" kern="1200" dirty="0"/>
                <a:t> Acta Constitutiva en el SICS.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6022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C8D975-2277-4532-89A9-22E3A5D49B14}"/>
              </a:ext>
            </a:extLst>
          </p:cNvPr>
          <p:cNvSpPr txBox="1">
            <a:spLocks/>
          </p:cNvSpPr>
          <p:nvPr/>
        </p:nvSpPr>
        <p:spPr>
          <a:xfrm>
            <a:off x="2202874" y="365125"/>
            <a:ext cx="915092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MX" b="1" dirty="0">
              <a:solidFill>
                <a:srgbClr val="952D42"/>
              </a:solidFill>
              <a:latin typeface="+mn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5E213A6-B68C-4D44-85CD-FB4C2A6DA8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931"/>
            <a:ext cx="1923627" cy="1506780"/>
          </a:xfrm>
          <a:prstGeom prst="rect">
            <a:avLst/>
          </a:prstGeom>
        </p:spPr>
      </p:pic>
      <p:sp>
        <p:nvSpPr>
          <p:cNvPr id="27" name="Título 1">
            <a:extLst>
              <a:ext uri="{FF2B5EF4-FFF2-40B4-BE49-F238E27FC236}">
                <a16:creationId xmlns:a16="http://schemas.microsoft.com/office/drawing/2014/main" id="{01E5C71F-63CF-4D2C-990F-0A69FAF664FA}"/>
              </a:ext>
            </a:extLst>
          </p:cNvPr>
          <p:cNvSpPr txBox="1">
            <a:spLocks/>
          </p:cNvSpPr>
          <p:nvPr/>
        </p:nvSpPr>
        <p:spPr>
          <a:xfrm>
            <a:off x="1537853" y="298329"/>
            <a:ext cx="981594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>
                <a:solidFill>
                  <a:srgbClr val="952D42"/>
                </a:solidFill>
                <a:latin typeface="+mn-lt"/>
              </a:rPr>
              <a:t>FUNCIONES DEL RESPONSABLE DE LA CONTRALORÍA SOCIAL</a:t>
            </a:r>
            <a:endParaRPr lang="es-MX" b="1" dirty="0">
              <a:solidFill>
                <a:srgbClr val="952D42"/>
              </a:solidFill>
              <a:latin typeface="+mn-lt"/>
            </a:endParaRPr>
          </a:p>
        </p:txBody>
      </p:sp>
      <p:sp>
        <p:nvSpPr>
          <p:cNvPr id="28" name="Marcador de contenido 2">
            <a:extLst>
              <a:ext uri="{FF2B5EF4-FFF2-40B4-BE49-F238E27FC236}">
                <a16:creationId xmlns:a16="http://schemas.microsoft.com/office/drawing/2014/main" id="{F99C9FB4-B021-4FDE-8AF9-D34C2E251255}"/>
              </a:ext>
            </a:extLst>
          </p:cNvPr>
          <p:cNvSpPr txBox="1">
            <a:spLocks/>
          </p:cNvSpPr>
          <p:nvPr/>
        </p:nvSpPr>
        <p:spPr>
          <a:xfrm>
            <a:off x="1188026" y="191524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1" indent="-457200" algn="l">
              <a:spcBef>
                <a:spcPts val="1000"/>
              </a:spcBef>
              <a:buClr>
                <a:srgbClr val="952D42"/>
              </a:buClr>
              <a:buSzPct val="115000"/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808080"/>
                </a:solidFill>
              </a:rPr>
              <a:t>Promocionar las actividades de Contraloría Social entre los beneficiarios.</a:t>
            </a:r>
          </a:p>
          <a:p>
            <a:pPr marL="57150" lvl="1" algn="l">
              <a:spcBef>
                <a:spcPts val="1000"/>
              </a:spcBef>
              <a:buClr>
                <a:srgbClr val="952D42"/>
              </a:buClr>
              <a:buSzPct val="115000"/>
            </a:pPr>
            <a:endParaRPr lang="es-MX" sz="2800" dirty="0">
              <a:solidFill>
                <a:srgbClr val="808080"/>
              </a:solidFill>
            </a:endParaRPr>
          </a:p>
          <a:p>
            <a:pPr marL="514350" lvl="1" indent="-457200" algn="l">
              <a:spcBef>
                <a:spcPts val="1000"/>
              </a:spcBef>
              <a:buClr>
                <a:srgbClr val="952D42"/>
              </a:buClr>
              <a:buSzPct val="115000"/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808080"/>
                </a:solidFill>
              </a:rPr>
              <a:t>Poner a disposición de los beneficiarios los documentos normativos de la Contraloría Social a través del portal universitario. </a:t>
            </a:r>
          </a:p>
          <a:p>
            <a:pPr marL="285750" lvl="1" algn="l">
              <a:spcBef>
                <a:spcPts val="1000"/>
              </a:spcBef>
              <a:buClr>
                <a:srgbClr val="952D42"/>
              </a:buClr>
              <a:buSzPct val="115000"/>
              <a:buFont typeface="Arial" panose="020B0604020202020204" pitchFamily="34" charset="0"/>
              <a:buChar char="o"/>
            </a:pPr>
            <a:endParaRPr lang="es-MX" sz="2800" dirty="0">
              <a:solidFill>
                <a:srgbClr val="808080"/>
              </a:solidFill>
            </a:endParaRPr>
          </a:p>
          <a:p>
            <a:pPr marL="514350" lvl="1" indent="-457200" algn="l">
              <a:spcBef>
                <a:spcPts val="1000"/>
              </a:spcBef>
              <a:buClr>
                <a:srgbClr val="952D42"/>
              </a:buClr>
              <a:buSzPct val="115000"/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808080"/>
                </a:solidFill>
              </a:rPr>
              <a:t>Constituir Comités de Contraloría Social.</a:t>
            </a:r>
          </a:p>
          <a:p>
            <a:pPr marL="285750" lvl="1" algn="l">
              <a:spcBef>
                <a:spcPts val="1000"/>
              </a:spcBef>
              <a:buClr>
                <a:srgbClr val="952D42"/>
              </a:buClr>
              <a:buSzPct val="115000"/>
              <a:buFont typeface="Arial" panose="020B0604020202020204" pitchFamily="34" charset="0"/>
              <a:buChar char="o"/>
            </a:pPr>
            <a:endParaRPr lang="es-MX" sz="2800" dirty="0">
              <a:solidFill>
                <a:srgbClr val="808080"/>
              </a:solidFill>
            </a:endParaRPr>
          </a:p>
          <a:p>
            <a:pPr marL="514350" lvl="1" indent="-457200" algn="l">
              <a:spcBef>
                <a:spcPts val="1000"/>
              </a:spcBef>
              <a:buClr>
                <a:srgbClr val="952D42"/>
              </a:buClr>
              <a:buSzPct val="115000"/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808080"/>
                </a:solidFill>
              </a:rPr>
              <a:t>Proporcionar al Comité la información relacionada con los tipos de apoyos y montos entregados a la Universidad en el marco del programa.</a:t>
            </a:r>
          </a:p>
          <a:p>
            <a:pPr>
              <a:buFont typeface="Arial"/>
              <a:buNone/>
            </a:pPr>
            <a:endParaRPr lang="es-ES" dirty="0"/>
          </a:p>
          <a:p>
            <a:pPr>
              <a:buClr>
                <a:srgbClr val="952D42"/>
              </a:buClr>
              <a:buSzPct val="115000"/>
            </a:pPr>
            <a:endParaRPr lang="es-MX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491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C8D975-2277-4532-89A9-22E3A5D49B14}"/>
              </a:ext>
            </a:extLst>
          </p:cNvPr>
          <p:cNvSpPr txBox="1">
            <a:spLocks/>
          </p:cNvSpPr>
          <p:nvPr/>
        </p:nvSpPr>
        <p:spPr>
          <a:xfrm>
            <a:off x="2202874" y="365125"/>
            <a:ext cx="915092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MX" b="1" dirty="0">
              <a:solidFill>
                <a:srgbClr val="952D42"/>
              </a:solidFill>
              <a:latin typeface="+mn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5E213A6-B68C-4D44-85CD-FB4C2A6DA8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931"/>
            <a:ext cx="1923627" cy="1506780"/>
          </a:xfrm>
          <a:prstGeom prst="rect">
            <a:avLst/>
          </a:prstGeom>
        </p:spPr>
      </p:pic>
      <p:sp>
        <p:nvSpPr>
          <p:cNvPr id="27" name="Título 1">
            <a:extLst>
              <a:ext uri="{FF2B5EF4-FFF2-40B4-BE49-F238E27FC236}">
                <a16:creationId xmlns:a16="http://schemas.microsoft.com/office/drawing/2014/main" id="{01E5C71F-63CF-4D2C-990F-0A69FAF664FA}"/>
              </a:ext>
            </a:extLst>
          </p:cNvPr>
          <p:cNvSpPr txBox="1">
            <a:spLocks/>
          </p:cNvSpPr>
          <p:nvPr/>
        </p:nvSpPr>
        <p:spPr>
          <a:xfrm>
            <a:off x="1537853" y="298329"/>
            <a:ext cx="981594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>
                <a:solidFill>
                  <a:srgbClr val="952D42"/>
                </a:solidFill>
                <a:latin typeface="+mn-lt"/>
              </a:rPr>
              <a:t>FUNCIONES DEL RESPONSABLE DE LA CONTRALORÍA SOCIAL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6616F1C5-18D3-4365-810B-BEDC70A9D244}"/>
              </a:ext>
            </a:extLst>
          </p:cNvPr>
          <p:cNvSpPr txBox="1">
            <a:spLocks/>
          </p:cNvSpPr>
          <p:nvPr/>
        </p:nvSpPr>
        <p:spPr>
          <a:xfrm>
            <a:off x="1217024" y="202157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>
                <a:srgbClr val="952D42"/>
              </a:buClr>
              <a:buSzPct val="115000"/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808080"/>
                </a:solidFill>
              </a:rPr>
              <a:t>Capacitar y asesorar a los integrantes de los Comités de Contraloría Social sobre las acciones de vigilancia a desarrollar.</a:t>
            </a:r>
          </a:p>
          <a:p>
            <a:pPr marL="342900" indent="-342900" algn="l">
              <a:buClr>
                <a:srgbClr val="952D42"/>
              </a:buClr>
              <a:buSzPct val="115000"/>
              <a:buFont typeface="Arial" panose="020B0604020202020204" pitchFamily="34" charset="0"/>
              <a:buChar char="•"/>
            </a:pPr>
            <a:endParaRPr lang="es-MX" dirty="0">
              <a:solidFill>
                <a:srgbClr val="808080"/>
              </a:solidFill>
            </a:endParaRPr>
          </a:p>
          <a:p>
            <a:pPr marL="342900" indent="-342900" algn="l">
              <a:buClr>
                <a:srgbClr val="952D42"/>
              </a:buClr>
              <a:buSzPct val="115000"/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808080"/>
                </a:solidFill>
              </a:rPr>
              <a:t>Elaborar y poner a disposición de los beneficiarios los materiales de difusión y capacitación.</a:t>
            </a:r>
          </a:p>
          <a:p>
            <a:pPr marL="342900" indent="-342900" algn="l">
              <a:buClr>
                <a:srgbClr val="952D42"/>
              </a:buClr>
              <a:buSzPct val="115000"/>
              <a:buFont typeface="Arial" panose="020B0604020202020204" pitchFamily="34" charset="0"/>
              <a:buChar char="•"/>
            </a:pPr>
            <a:endParaRPr lang="es-MX" dirty="0">
              <a:solidFill>
                <a:srgbClr val="808080"/>
              </a:solidFill>
            </a:endParaRPr>
          </a:p>
          <a:p>
            <a:pPr marL="342900" indent="-342900" algn="l">
              <a:buClr>
                <a:srgbClr val="952D42"/>
              </a:buClr>
              <a:buSzPct val="115000"/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808080"/>
                </a:solidFill>
              </a:rPr>
              <a:t>Registrar la información relacionada con las actividades del Comité en el Sistema Informático de la Contraloría Social (SICS), administrado por la Secretaría Anticorrupción y Buen Gobierno. </a:t>
            </a:r>
          </a:p>
          <a:p>
            <a:pPr>
              <a:buClr>
                <a:srgbClr val="952D42"/>
              </a:buClr>
              <a:buSzPct val="115000"/>
            </a:pPr>
            <a:endParaRPr lang="es-MX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518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</TotalTime>
  <Words>1054</Words>
  <Application>Microsoft Office PowerPoint</Application>
  <PresentationFormat>Panorámica</PresentationFormat>
  <Paragraphs>125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Arial</vt:lpstr>
      <vt:lpstr>Arial Narrow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JULIA PEREZ NARANJO</cp:lastModifiedBy>
  <cp:revision>18</cp:revision>
  <dcterms:created xsi:type="dcterms:W3CDTF">2024-08-20T22:11:11Z</dcterms:created>
  <dcterms:modified xsi:type="dcterms:W3CDTF">2025-10-01T22:23:26Z</dcterms:modified>
</cp:coreProperties>
</file>